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3"/>
  </p:notesMasterIdLst>
  <p:handoutMasterIdLst>
    <p:handoutMasterId r:id="rId104"/>
  </p:handoutMasterIdLst>
  <p:sldIdLst>
    <p:sldId id="256" r:id="rId2"/>
    <p:sldId id="401" r:id="rId3"/>
    <p:sldId id="327" r:id="rId4"/>
    <p:sldId id="328" r:id="rId5"/>
    <p:sldId id="329"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3" r:id="rId38"/>
    <p:sldId id="361" r:id="rId39"/>
    <p:sldId id="364" r:id="rId40"/>
    <p:sldId id="378" r:id="rId41"/>
    <p:sldId id="379" r:id="rId42"/>
    <p:sldId id="380" r:id="rId43"/>
    <p:sldId id="362" r:id="rId44"/>
    <p:sldId id="365" r:id="rId45"/>
    <p:sldId id="382" r:id="rId46"/>
    <p:sldId id="383" r:id="rId47"/>
    <p:sldId id="384" r:id="rId48"/>
    <p:sldId id="388" r:id="rId49"/>
    <p:sldId id="385" r:id="rId50"/>
    <p:sldId id="389" r:id="rId51"/>
    <p:sldId id="386" r:id="rId52"/>
    <p:sldId id="366" r:id="rId53"/>
    <p:sldId id="367" r:id="rId54"/>
    <p:sldId id="390" r:id="rId55"/>
    <p:sldId id="391" r:id="rId56"/>
    <p:sldId id="393" r:id="rId57"/>
    <p:sldId id="368" r:id="rId58"/>
    <p:sldId id="377" r:id="rId59"/>
    <p:sldId id="394" r:id="rId60"/>
    <p:sldId id="395" r:id="rId61"/>
    <p:sldId id="396" r:id="rId62"/>
    <p:sldId id="397" r:id="rId63"/>
    <p:sldId id="369" r:id="rId64"/>
    <p:sldId id="398" r:id="rId65"/>
    <p:sldId id="371" r:id="rId66"/>
    <p:sldId id="399" r:id="rId67"/>
    <p:sldId id="400" r:id="rId68"/>
    <p:sldId id="402" r:id="rId69"/>
    <p:sldId id="257" r:id="rId70"/>
    <p:sldId id="296" r:id="rId71"/>
    <p:sldId id="298" r:id="rId72"/>
    <p:sldId id="277" r:id="rId73"/>
    <p:sldId id="299" r:id="rId74"/>
    <p:sldId id="300" r:id="rId75"/>
    <p:sldId id="302" r:id="rId76"/>
    <p:sldId id="301" r:id="rId77"/>
    <p:sldId id="303" r:id="rId78"/>
    <p:sldId id="279" r:id="rId79"/>
    <p:sldId id="280" r:id="rId80"/>
    <p:sldId id="304" r:id="rId81"/>
    <p:sldId id="310" r:id="rId82"/>
    <p:sldId id="305" r:id="rId83"/>
    <p:sldId id="266" r:id="rId84"/>
    <p:sldId id="290" r:id="rId85"/>
    <p:sldId id="291" r:id="rId86"/>
    <p:sldId id="292" r:id="rId87"/>
    <p:sldId id="269" r:id="rId88"/>
    <p:sldId id="293" r:id="rId89"/>
    <p:sldId id="294" r:id="rId90"/>
    <p:sldId id="295" r:id="rId91"/>
    <p:sldId id="306" r:id="rId92"/>
    <p:sldId id="285" r:id="rId93"/>
    <p:sldId id="311" r:id="rId94"/>
    <p:sldId id="324" r:id="rId95"/>
    <p:sldId id="325" r:id="rId96"/>
    <p:sldId id="326" r:id="rId97"/>
    <p:sldId id="286" r:id="rId98"/>
    <p:sldId id="287" r:id="rId99"/>
    <p:sldId id="288" r:id="rId100"/>
    <p:sldId id="289" r:id="rId101"/>
    <p:sldId id="403" r:id="rId10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800"/>
    <a:srgbClr val="60FF2C"/>
    <a:srgbClr val="27632E"/>
    <a:srgbClr val="336600"/>
    <a:srgbClr val="0066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591" autoAdjust="0"/>
    <p:restoredTop sz="97257" autoAdjust="0"/>
  </p:normalViewPr>
  <p:slideViewPr>
    <p:cSldViewPr>
      <p:cViewPr varScale="1">
        <p:scale>
          <a:sx n="114" d="100"/>
          <a:sy n="114" d="100"/>
        </p:scale>
        <p:origin x="-1530" y="-96"/>
      </p:cViewPr>
      <p:guideLst>
        <p:guide orient="horz" pos="2160"/>
        <p:guide pos="2880"/>
      </p:guideLst>
    </p:cSldViewPr>
  </p:slideViewPr>
  <p:outlineViewPr>
    <p:cViewPr>
      <p:scale>
        <a:sx n="33" d="100"/>
        <a:sy n="33" d="100"/>
      </p:scale>
      <p:origin x="12" y="3029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9EFB781-F10A-8A4F-A12A-3C2C71F64A5A}" type="datetimeFigureOut">
              <a:rPr lang="en-US"/>
              <a:pPr>
                <a:defRPr/>
              </a:pPr>
              <a:t>4/14/2014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7056B38-26E9-CB40-A38E-0AF1742DD149}" type="slidenum">
              <a:rPr lang="en-US"/>
              <a:pPr>
                <a:defRPr/>
              </a:pPr>
              <a:t>‹#›</a:t>
            </a:fld>
            <a:endParaRPr lang="en-US"/>
          </a:p>
        </p:txBody>
      </p:sp>
    </p:spTree>
    <p:extLst>
      <p:ext uri="{BB962C8B-B14F-4D97-AF65-F5344CB8AC3E}">
        <p14:creationId xmlns:p14="http://schemas.microsoft.com/office/powerpoint/2010/main" val="797041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F58E4B2-B471-D345-83CC-798ED0FDA91E}" type="datetimeFigureOut">
              <a:rPr lang="en-US"/>
              <a:pPr>
                <a:defRPr/>
              </a:pPr>
              <a:t>4/14/2014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E7FAE9D-A0A7-8442-9C01-C9B544F09495}" type="slidenum">
              <a:rPr lang="en-US"/>
              <a:pPr>
                <a:defRPr/>
              </a:pPr>
              <a:t>‹#›</a:t>
            </a:fld>
            <a:endParaRPr lang="en-US"/>
          </a:p>
        </p:txBody>
      </p:sp>
    </p:spTree>
    <p:extLst>
      <p:ext uri="{BB962C8B-B14F-4D97-AF65-F5344CB8AC3E}">
        <p14:creationId xmlns:p14="http://schemas.microsoft.com/office/powerpoint/2010/main" val="194350429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356350"/>
            <a:ext cx="91440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0" y="1317014"/>
            <a:ext cx="9144000" cy="1470025"/>
          </a:xfrm>
        </p:spPr>
        <p:txBody>
          <a:bodyPr/>
          <a:lstStyle>
            <a:lvl1pPr algn="ctr">
              <a:defRPr sz="4400" b="1"/>
            </a:lvl1pPr>
          </a:lstStyle>
          <a:p>
            <a:r>
              <a:rPr lang="en-US" dirty="0" smtClean="0"/>
              <a:t>Click to edit Master title style</a:t>
            </a:r>
            <a:endParaRPr lang="en-US" dirty="0"/>
          </a:p>
        </p:txBody>
      </p:sp>
      <p:sp>
        <p:nvSpPr>
          <p:cNvPr id="3" name="Subtitle 2"/>
          <p:cNvSpPr>
            <a:spLocks noGrp="1"/>
          </p:cNvSpPr>
          <p:nvPr>
            <p:ph type="subTitle" idx="1"/>
          </p:nvPr>
        </p:nvSpPr>
        <p:spPr>
          <a:xfrm>
            <a:off x="0" y="3365500"/>
            <a:ext cx="9144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B668E9D-7EE0-A64C-88B9-5C80C428C524}" type="slidenum">
              <a:rPr lang="en-US"/>
              <a:pPr>
                <a:defRPr/>
              </a:pPr>
              <a:t>‹#›</a:t>
            </a:fld>
            <a:endParaRPr lang="en-US" dirty="0"/>
          </a:p>
        </p:txBody>
      </p:sp>
      <p:pic>
        <p:nvPicPr>
          <p:cNvPr id="8" name="Picture 7" descr="three-sisters.png"/>
          <p:cNvPicPr>
            <a:picLocks noChangeAspect="1"/>
          </p:cNvPicPr>
          <p:nvPr userDrawn="1"/>
        </p:nvPicPr>
        <p:blipFill>
          <a:blip r:embed="rId2"/>
          <a:srcRect b="19512"/>
          <a:stretch>
            <a:fillRect/>
          </a:stretch>
        </p:blipFill>
        <p:spPr>
          <a:xfrm>
            <a:off x="0" y="-3009"/>
            <a:ext cx="9144000" cy="1281768"/>
          </a:xfrm>
          <a:prstGeom prst="rect">
            <a:avLst/>
          </a:prstGeom>
        </p:spPr>
      </p:pic>
    </p:spTree>
    <p:extLst>
      <p:ext uri="{BB962C8B-B14F-4D97-AF65-F5344CB8AC3E}">
        <p14:creationId xmlns:p14="http://schemas.microsoft.com/office/powerpoint/2010/main" val="135196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0E97ACE-2A84-A441-B7E5-D72799696307}" type="slidenum">
              <a:rPr lang="en-US"/>
              <a:pPr>
                <a:defRPr/>
              </a:pPr>
              <a:t>‹#›</a:t>
            </a:fld>
            <a:endParaRPr lang="en-US"/>
          </a:p>
        </p:txBody>
      </p:sp>
    </p:spTree>
    <p:extLst>
      <p:ext uri="{BB962C8B-B14F-4D97-AF65-F5344CB8AC3E}">
        <p14:creationId xmlns:p14="http://schemas.microsoft.com/office/powerpoint/2010/main" val="40779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ADED27D-FC7F-E54B-9AF3-B188FB6C3E37}" type="slidenum">
              <a:rPr lang="en-US"/>
              <a:pPr>
                <a:defRPr/>
              </a:pPr>
              <a:t>‹#›</a:t>
            </a:fld>
            <a:endParaRPr lang="en-US" dirty="0"/>
          </a:p>
        </p:txBody>
      </p:sp>
    </p:spTree>
    <p:extLst>
      <p:ext uri="{BB962C8B-B14F-4D97-AF65-F5344CB8AC3E}">
        <p14:creationId xmlns:p14="http://schemas.microsoft.com/office/powerpoint/2010/main" val="81686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8125" y="5024"/>
            <a:ext cx="8905875" cy="874346"/>
          </a:xfrm>
        </p:spPr>
        <p:txBody>
          <a:bodyPr/>
          <a:lstStyle>
            <a:lvl1pPr>
              <a:defRPr sz="3600" b="1" i="1"/>
            </a:lvl1pPr>
          </a:lstStyle>
          <a:p>
            <a:r>
              <a:rPr lang="en-US" dirty="0" smtClean="0"/>
              <a:t>Click to edit Master title style</a:t>
            </a:r>
            <a:endParaRPr lang="en-US" dirty="0"/>
          </a:p>
        </p:txBody>
      </p:sp>
      <p:sp>
        <p:nvSpPr>
          <p:cNvPr id="3" name="Content Placeholder 2"/>
          <p:cNvSpPr>
            <a:spLocks noGrp="1"/>
          </p:cNvSpPr>
          <p:nvPr>
            <p:ph idx="1"/>
          </p:nvPr>
        </p:nvSpPr>
        <p:spPr>
          <a:xfrm>
            <a:off x="238125" y="896552"/>
            <a:ext cx="8905875" cy="5479701"/>
          </a:xfrm>
        </p:spPr>
        <p:txBody>
          <a:bodyPr/>
          <a:lstStyle>
            <a:lvl1pPr>
              <a:buSzPct val="65000"/>
              <a:buFont typeface="Wingdings" charset="2"/>
              <a:buChar char="q"/>
              <a:defRPr/>
            </a:lvl1pPr>
            <a:lvl2pPr>
              <a:buSzPct val="65000"/>
              <a:buFont typeface="Lucida Grande"/>
              <a:buChar char="❍"/>
              <a:defRPr/>
            </a:lvl2pPr>
            <a:lvl3pPr>
              <a:buSzPct val="90000"/>
              <a:buFont typeface="Lucida Grande"/>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2F21A90-E327-C84D-81B5-071D4C5C9FC6}" type="slidenum">
              <a:rPr lang="en-US"/>
              <a:pPr>
                <a:defRPr/>
              </a:pPr>
              <a:t>‹#›</a:t>
            </a:fld>
            <a:endParaRPr lang="en-US"/>
          </a:p>
        </p:txBody>
      </p:sp>
    </p:spTree>
    <p:extLst>
      <p:ext uri="{BB962C8B-B14F-4D97-AF65-F5344CB8AC3E}">
        <p14:creationId xmlns:p14="http://schemas.microsoft.com/office/powerpoint/2010/main" val="24792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5D44090-53BA-A642-97F1-42151C567A00}" type="slidenum">
              <a:rPr lang="en-US"/>
              <a:pPr>
                <a:defRPr/>
              </a:pPr>
              <a:t>‹#›</a:t>
            </a:fld>
            <a:endParaRPr lang="en-US" dirty="0"/>
          </a:p>
        </p:txBody>
      </p:sp>
    </p:spTree>
    <p:extLst>
      <p:ext uri="{BB962C8B-B14F-4D97-AF65-F5344CB8AC3E}">
        <p14:creationId xmlns:p14="http://schemas.microsoft.com/office/powerpoint/2010/main" val="287780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8125" y="0"/>
            <a:ext cx="8905875" cy="874346"/>
          </a:xfrm>
        </p:spPr>
        <p:txBody>
          <a:bodyPr/>
          <a:lstStyle>
            <a:lvl1pPr>
              <a:defRPr b="1" i="1"/>
            </a:lvl1pPr>
          </a:lstStyle>
          <a:p>
            <a:r>
              <a:rPr lang="en-US" dirty="0" smtClean="0"/>
              <a:t>Click to edit Master title style</a:t>
            </a:r>
            <a:endParaRPr lang="en-US" dirty="0"/>
          </a:p>
        </p:txBody>
      </p:sp>
      <p:sp>
        <p:nvSpPr>
          <p:cNvPr id="3" name="Content Placeholder 2"/>
          <p:cNvSpPr>
            <a:spLocks noGrp="1"/>
          </p:cNvSpPr>
          <p:nvPr>
            <p:ph sz="half" idx="1"/>
          </p:nvPr>
        </p:nvSpPr>
        <p:spPr>
          <a:xfrm>
            <a:off x="228600" y="884237"/>
            <a:ext cx="4453128" cy="551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90872" y="884237"/>
            <a:ext cx="4453128" cy="551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B211E1AC-38F6-0C44-A89D-462547A2D242}" type="slidenum">
              <a:rPr lang="en-US"/>
              <a:pPr>
                <a:defRPr/>
              </a:pPr>
              <a:t>‹#›</a:t>
            </a:fld>
            <a:endParaRPr lang="en-US"/>
          </a:p>
        </p:txBody>
      </p:sp>
    </p:spTree>
    <p:extLst>
      <p:ext uri="{BB962C8B-B14F-4D97-AF65-F5344CB8AC3E}">
        <p14:creationId xmlns:p14="http://schemas.microsoft.com/office/powerpoint/2010/main" val="391470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8125" y="0"/>
            <a:ext cx="8905875" cy="874346"/>
          </a:xfrm>
        </p:spPr>
        <p:txBody>
          <a:bodyPr/>
          <a:lstStyle>
            <a:lvl1pPr>
              <a:defRPr b="1" i="1"/>
            </a:lvl1pPr>
          </a:lstStyle>
          <a:p>
            <a:r>
              <a:rPr lang="en-US" dirty="0" smtClean="0"/>
              <a:t>Click to edit Master title style</a:t>
            </a:r>
            <a:endParaRPr lang="en-US" dirty="0"/>
          </a:p>
        </p:txBody>
      </p:sp>
      <p:sp>
        <p:nvSpPr>
          <p:cNvPr id="3" name="Text Placeholder 2"/>
          <p:cNvSpPr>
            <a:spLocks noGrp="1"/>
          </p:cNvSpPr>
          <p:nvPr>
            <p:ph type="body" idx="1"/>
          </p:nvPr>
        </p:nvSpPr>
        <p:spPr>
          <a:xfrm>
            <a:off x="228600" y="895350"/>
            <a:ext cx="44531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28600" y="1535112"/>
            <a:ext cx="4453128" cy="4865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90872" y="895350"/>
            <a:ext cx="44531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90872" y="1535112"/>
            <a:ext cx="4453128" cy="4865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9" name="Slide Number Placeholder 8"/>
          <p:cNvSpPr>
            <a:spLocks noGrp="1"/>
          </p:cNvSpPr>
          <p:nvPr>
            <p:ph type="sldNum" sz="quarter" idx="12"/>
          </p:nvPr>
        </p:nvSpPr>
        <p:spPr/>
        <p:txBody>
          <a:bodyPr/>
          <a:lstStyle>
            <a:lvl1pPr>
              <a:defRPr/>
            </a:lvl1pPr>
          </a:lstStyle>
          <a:p>
            <a:pPr>
              <a:defRPr/>
            </a:pPr>
            <a:fld id="{192ABFDE-B9DE-0347-8949-80A077F7341C}" type="slidenum">
              <a:rPr lang="en-US"/>
              <a:pPr>
                <a:defRPr/>
              </a:pPr>
              <a:t>‹#›</a:t>
            </a:fld>
            <a:endParaRPr lang="en-US"/>
          </a:p>
        </p:txBody>
      </p:sp>
    </p:spTree>
    <p:extLst>
      <p:ext uri="{BB962C8B-B14F-4D97-AF65-F5344CB8AC3E}">
        <p14:creationId xmlns:p14="http://schemas.microsoft.com/office/powerpoint/2010/main" val="8969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F8E865A7-7678-F840-B2ED-A6879803B906}" type="slidenum">
              <a:rPr lang="en-US"/>
              <a:pPr>
                <a:defRPr/>
              </a:pPr>
              <a:t>‹#›</a:t>
            </a:fld>
            <a:endParaRPr lang="en-US"/>
          </a:p>
        </p:txBody>
      </p:sp>
      <p:sp>
        <p:nvSpPr>
          <p:cNvPr id="6" name="Title 1"/>
          <p:cNvSpPr>
            <a:spLocks noGrp="1"/>
          </p:cNvSpPr>
          <p:nvPr>
            <p:ph type="title"/>
          </p:nvPr>
        </p:nvSpPr>
        <p:spPr>
          <a:xfrm>
            <a:off x="238125" y="5024"/>
            <a:ext cx="8651875" cy="874346"/>
          </a:xfrm>
        </p:spPr>
        <p:txBody>
          <a:bodyPr/>
          <a:lstStyle>
            <a:lvl1pPr>
              <a:defRPr sz="3600" b="1" i="1"/>
            </a:lvl1pPr>
          </a:lstStyle>
          <a:p>
            <a:r>
              <a:rPr lang="en-US" dirty="0" smtClean="0"/>
              <a:t>Click to edit Master title style</a:t>
            </a:r>
            <a:endParaRPr lang="en-US" dirty="0"/>
          </a:p>
        </p:txBody>
      </p:sp>
    </p:spTree>
    <p:extLst>
      <p:ext uri="{BB962C8B-B14F-4D97-AF65-F5344CB8AC3E}">
        <p14:creationId xmlns:p14="http://schemas.microsoft.com/office/powerpoint/2010/main" val="420431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3ABBC19F-FBA3-6448-9956-C92266020824}" type="slidenum">
              <a:rPr lang="en-US"/>
              <a:pPr>
                <a:defRPr/>
              </a:pPr>
              <a:t>‹#›</a:t>
            </a:fld>
            <a:endParaRPr lang="en-US"/>
          </a:p>
        </p:txBody>
      </p:sp>
    </p:spTree>
    <p:extLst>
      <p:ext uri="{BB962C8B-B14F-4D97-AF65-F5344CB8AC3E}">
        <p14:creationId xmlns:p14="http://schemas.microsoft.com/office/powerpoint/2010/main" val="18476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113A6B1A-0B04-9641-AD35-E9E87377D31D}" type="slidenum">
              <a:rPr lang="en-US"/>
              <a:pPr>
                <a:defRPr/>
              </a:pPr>
              <a:t>‹#›</a:t>
            </a:fld>
            <a:endParaRPr lang="en-US"/>
          </a:p>
        </p:txBody>
      </p:sp>
    </p:spTree>
    <p:extLst>
      <p:ext uri="{BB962C8B-B14F-4D97-AF65-F5344CB8AC3E}">
        <p14:creationId xmlns:p14="http://schemas.microsoft.com/office/powerpoint/2010/main" val="9014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vl1pPr>
          </a:lstStyle>
          <a:p>
            <a:pPr>
              <a:defRPr/>
            </a:pPr>
            <a:r>
              <a:rPr lang="en-US" dirty="0" smtClean="0"/>
              <a:t>CIS 410/510: Parallel Computing, University of Oregon, Spring 2014</a:t>
            </a: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ABC3C330-DDAB-D147-AB28-D77F6DACB534}" type="slidenum">
              <a:rPr lang="en-US"/>
              <a:pPr>
                <a:defRPr/>
              </a:pPr>
              <a:t>‹#›</a:t>
            </a:fld>
            <a:endParaRPr lang="en-US"/>
          </a:p>
        </p:txBody>
      </p:sp>
    </p:spTree>
    <p:extLst>
      <p:ext uri="{BB962C8B-B14F-4D97-AF65-F5344CB8AC3E}">
        <p14:creationId xmlns:p14="http://schemas.microsoft.com/office/powerpoint/2010/main" val="532657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8686800" cy="501650"/>
          </a:xfrm>
          <a:prstGeom prst="rect">
            <a:avLst/>
          </a:prstGeom>
          <a:solidFill>
            <a:srgbClr val="0053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7" name="Title Placeholder 1"/>
          <p:cNvSpPr>
            <a:spLocks noGrp="1"/>
          </p:cNvSpPr>
          <p:nvPr>
            <p:ph type="title"/>
          </p:nvPr>
        </p:nvSpPr>
        <p:spPr bwMode="auto">
          <a:xfrm>
            <a:off x="238125" y="274638"/>
            <a:ext cx="8651875" cy="87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8" name="Text Placeholder 2"/>
          <p:cNvSpPr>
            <a:spLocks noGrp="1"/>
          </p:cNvSpPr>
          <p:nvPr>
            <p:ph type="body" idx="1"/>
          </p:nvPr>
        </p:nvSpPr>
        <p:spPr bwMode="auto">
          <a:xfrm>
            <a:off x="238125" y="1158047"/>
            <a:ext cx="8651875" cy="526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369050"/>
            <a:ext cx="6019800" cy="488950"/>
          </a:xfrm>
          <a:prstGeom prst="rect">
            <a:avLst/>
          </a:prstGeom>
        </p:spPr>
        <p:txBody>
          <a:bodyPr vert="horz" lIns="91440" tIns="91440" rIns="91440" bIns="91440" rtlCol="0" anchor="ctr"/>
          <a:lstStyle>
            <a:lvl1pPr algn="l" fontAlgn="auto">
              <a:spcBef>
                <a:spcPts val="0"/>
              </a:spcBef>
              <a:spcAft>
                <a:spcPts val="0"/>
              </a:spcAft>
              <a:defRPr sz="1200" dirty="0" err="1" smtClean="0">
                <a:ln>
                  <a:noFill/>
                </a:ln>
                <a:solidFill>
                  <a:schemeClr val="bg1"/>
                </a:solidFill>
                <a:latin typeface="Times New Roman"/>
                <a:ea typeface="+mn-ea"/>
                <a:cs typeface="Times New Roman"/>
              </a:defRPr>
            </a:lvl1pPr>
          </a:lstStyle>
          <a:p>
            <a:pPr>
              <a:defRPr/>
            </a:pPr>
            <a:r>
              <a:rPr lang="en-US" dirty="0" smtClean="0"/>
              <a:t>CIS 410/510: Parallel Computing, University of Oregon, Spring 2014</a:t>
            </a:r>
            <a:endParaRPr lang="en-US" dirty="0"/>
          </a:p>
        </p:txBody>
      </p:sp>
      <p:sp>
        <p:nvSpPr>
          <p:cNvPr id="6" name="Slide Number Placeholder 5"/>
          <p:cNvSpPr>
            <a:spLocks noGrp="1"/>
          </p:cNvSpPr>
          <p:nvPr>
            <p:ph type="sldNum" sz="quarter" idx="4"/>
          </p:nvPr>
        </p:nvSpPr>
        <p:spPr>
          <a:xfrm>
            <a:off x="6553200" y="6369050"/>
            <a:ext cx="2133600" cy="488950"/>
          </a:xfrm>
          <a:prstGeom prst="rect">
            <a:avLst/>
          </a:prstGeom>
        </p:spPr>
        <p:txBody>
          <a:bodyPr vert="horz" lIns="91440" tIns="91440" rIns="91440" bIns="91440" rtlCol="0" anchor="ctr"/>
          <a:lstStyle>
            <a:lvl1pPr algn="r" fontAlgn="auto">
              <a:spcBef>
                <a:spcPts val="0"/>
              </a:spcBef>
              <a:spcAft>
                <a:spcPts val="0"/>
              </a:spcAft>
              <a:defRPr sz="1200" smtClean="0">
                <a:solidFill>
                  <a:srgbClr val="FFFFFF"/>
                </a:solidFill>
                <a:latin typeface="Times New Roman"/>
                <a:ea typeface="+mn-ea"/>
                <a:cs typeface="Times New Roman"/>
              </a:defRPr>
            </a:lvl1pPr>
          </a:lstStyle>
          <a:p>
            <a:pPr>
              <a:defRPr/>
            </a:pPr>
            <a:fld id="{35D977DA-7179-4E4A-8476-A426C303D23A}" type="slidenum">
              <a:rPr lang="en-US" smtClean="0"/>
              <a:pPr>
                <a:defRPr/>
              </a:pPr>
              <a:t>‹#›</a:t>
            </a:fld>
            <a:endParaRPr lang="en-US" dirty="0"/>
          </a:p>
        </p:txBody>
      </p:sp>
      <p:pic>
        <p:nvPicPr>
          <p:cNvPr id="1031" name="Picture 7" descr="UO_Signature_stckd_4c.pd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728075" y="6369050"/>
            <a:ext cx="3778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dt="0"/>
  <p:txStyles>
    <p:titleStyle>
      <a:lvl1pPr algn="l" defTabSz="457200" rtl="0" eaLnBrk="1" fontAlgn="base" hangingPunct="1">
        <a:spcBef>
          <a:spcPct val="0"/>
        </a:spcBef>
        <a:spcAft>
          <a:spcPct val="0"/>
        </a:spcAft>
        <a:defRPr sz="4000" b="0" i="0" kern="1200">
          <a:solidFill>
            <a:schemeClr val="tx1"/>
          </a:solidFill>
          <a:latin typeface="Times New Roman"/>
          <a:ea typeface="ＭＳ Ｐゴシック" charset="0"/>
          <a:cs typeface="Times New Roman"/>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b="0" i="0" kern="1200">
          <a:solidFill>
            <a:schemeClr val="tx1"/>
          </a:solidFill>
          <a:latin typeface="Times New Roman"/>
          <a:ea typeface="ＭＳ Ｐゴシック" charset="0"/>
          <a:cs typeface="Times New Roman"/>
        </a:defRPr>
      </a:lvl1pPr>
      <a:lvl2pPr marL="742950" indent="-285750" algn="l" defTabSz="457200" rtl="0" eaLnBrk="1" fontAlgn="base" hangingPunct="1">
        <a:spcBef>
          <a:spcPct val="20000"/>
        </a:spcBef>
        <a:spcAft>
          <a:spcPct val="0"/>
        </a:spcAft>
        <a:buFont typeface="Arial" charset="0"/>
        <a:buChar char="–"/>
        <a:defRPr sz="2800" b="0" i="0" kern="1200">
          <a:solidFill>
            <a:schemeClr val="tx1"/>
          </a:solidFill>
          <a:latin typeface="Times New Roman"/>
          <a:ea typeface="ＭＳ Ｐゴシック" charset="0"/>
          <a:cs typeface="Times New Roman"/>
        </a:defRPr>
      </a:lvl2pPr>
      <a:lvl3pPr marL="1143000" indent="-228600" algn="l" defTabSz="457200" rtl="0" eaLnBrk="1" fontAlgn="base" hangingPunct="1">
        <a:spcBef>
          <a:spcPct val="20000"/>
        </a:spcBef>
        <a:spcAft>
          <a:spcPct val="0"/>
        </a:spcAft>
        <a:buFont typeface="Arial" charset="0"/>
        <a:buChar char="•"/>
        <a:defRPr sz="2400" b="0" i="0" kern="1200">
          <a:solidFill>
            <a:schemeClr val="tx1"/>
          </a:solidFill>
          <a:latin typeface="Times New Roman"/>
          <a:ea typeface="ＭＳ Ｐゴシック" charset="0"/>
          <a:cs typeface="Times New Roman"/>
        </a:defRPr>
      </a:lvl3pPr>
      <a:lvl4pPr marL="16002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4pPr>
      <a:lvl5pPr marL="20574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3.bin"/><Relationship Id="rId4" Type="http://schemas.openxmlformats.org/officeDocument/2006/relationships/image" Target="../media/image29.emf"/></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8.emf"/></Relationships>
</file>

<file path=ppt/slides/_rels/slide9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t>Patterns Overview</a:t>
            </a:r>
            <a:br>
              <a:rPr lang="en-US" dirty="0" smtClean="0"/>
            </a:br>
            <a:r>
              <a:rPr lang="en-US" dirty="0" smtClean="0"/>
              <a:t>&amp; </a:t>
            </a:r>
            <a:r>
              <a:rPr lang="en-US" dirty="0" smtClean="0"/>
              <a:t>Map </a:t>
            </a:r>
            <a:r>
              <a:rPr lang="en-US" dirty="0" smtClean="0"/>
              <a:t>Pattern</a:t>
            </a:r>
            <a:endParaRPr lang="en-US" dirty="0"/>
          </a:p>
        </p:txBody>
      </p:sp>
      <p:sp>
        <p:nvSpPr>
          <p:cNvPr id="3" name="Subtitle 2"/>
          <p:cNvSpPr>
            <a:spLocks noGrp="1"/>
          </p:cNvSpPr>
          <p:nvPr>
            <p:ph type="subTitle" idx="1"/>
          </p:nvPr>
        </p:nvSpPr>
        <p:spPr>
          <a:xfrm>
            <a:off x="0" y="3124200"/>
            <a:ext cx="9144000" cy="1993900"/>
          </a:xfrm>
        </p:spPr>
        <p:txBody>
          <a:bodyPr/>
          <a:lstStyle/>
          <a:p>
            <a:r>
              <a:rPr lang="en-US" dirty="0" smtClean="0"/>
              <a:t>Parallel Computing</a:t>
            </a:r>
          </a:p>
          <a:p>
            <a:r>
              <a:rPr lang="en-US" dirty="0" smtClean="0"/>
              <a:t>CIS </a:t>
            </a:r>
            <a:r>
              <a:rPr lang="en-US" dirty="0"/>
              <a:t>410/</a:t>
            </a:r>
            <a:r>
              <a:rPr lang="en-US" dirty="0" smtClean="0"/>
              <a:t>510</a:t>
            </a:r>
          </a:p>
          <a:p>
            <a:r>
              <a:rPr lang="en-US" dirty="0" smtClean="0"/>
              <a:t>Department of Computer and Information Science</a:t>
            </a:r>
          </a:p>
        </p:txBody>
      </p:sp>
      <p:pic>
        <p:nvPicPr>
          <p:cNvPr id="13315" name="Picture 5" descr="UO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5299075"/>
            <a:ext cx="472598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ea typeface="ＭＳ Ｐゴシック" charset="-128"/>
                <a:cs typeface="ＭＳ Ｐゴシック" charset="-128"/>
              </a:rPr>
              <a:t>Parallelism Views</a:t>
            </a:r>
          </a:p>
        </p:txBody>
      </p:sp>
      <p:sp>
        <p:nvSpPr>
          <p:cNvPr id="17410" name="Rectangle 3"/>
          <p:cNvSpPr>
            <a:spLocks noGrp="1" noChangeArrowheads="1"/>
          </p:cNvSpPr>
          <p:nvPr>
            <p:ph type="body" idx="1"/>
          </p:nvPr>
        </p:nvSpPr>
        <p:spPr/>
        <p:txBody>
          <a:bodyPr>
            <a:normAutofit lnSpcReduction="10000"/>
          </a:bodyPr>
          <a:lstStyle/>
          <a:p>
            <a:r>
              <a:rPr lang="en-US">
                <a:ea typeface="ＭＳ Ｐゴシック" charset="-128"/>
                <a:cs typeface="ＭＳ Ｐゴシック" charset="-128"/>
              </a:rPr>
              <a:t>Where can we find parallelism?</a:t>
            </a:r>
          </a:p>
          <a:p>
            <a:r>
              <a:rPr lang="en-US">
                <a:ea typeface="ＭＳ Ｐゴシック" charset="-128"/>
                <a:cs typeface="ＭＳ Ｐゴシック" charset="-128"/>
              </a:rPr>
              <a:t>Program (task) view</a:t>
            </a:r>
          </a:p>
          <a:p>
            <a:pPr lvl="1"/>
            <a:r>
              <a:rPr lang="en-US"/>
              <a:t>Statement level</a:t>
            </a:r>
          </a:p>
          <a:p>
            <a:pPr lvl="2"/>
            <a:r>
              <a:rPr lang="en-US"/>
              <a:t>Between program statements</a:t>
            </a:r>
          </a:p>
          <a:p>
            <a:pPr lvl="2"/>
            <a:r>
              <a:rPr lang="en-US"/>
              <a:t>Which statements can be executed at the same time?</a:t>
            </a:r>
          </a:p>
          <a:p>
            <a:pPr lvl="1"/>
            <a:r>
              <a:rPr lang="en-US"/>
              <a:t>Block level / Loop level / Routine level / Process level</a:t>
            </a:r>
          </a:p>
          <a:p>
            <a:pPr lvl="2"/>
            <a:r>
              <a:rPr lang="en-US"/>
              <a:t>Larger-grained program statements</a:t>
            </a:r>
          </a:p>
          <a:p>
            <a:r>
              <a:rPr lang="en-US">
                <a:ea typeface="ＭＳ Ｐゴシック" charset="-128"/>
                <a:cs typeface="ＭＳ Ｐゴシック" charset="-128"/>
              </a:rPr>
              <a:t>Data view</a:t>
            </a:r>
          </a:p>
          <a:p>
            <a:pPr lvl="1"/>
            <a:r>
              <a:rPr lang="en-US"/>
              <a:t>How is data operated on?</a:t>
            </a:r>
          </a:p>
          <a:p>
            <a:pPr lvl="1"/>
            <a:r>
              <a:rPr lang="en-US"/>
              <a:t>Where does data reside?</a:t>
            </a:r>
          </a:p>
          <a:p>
            <a:r>
              <a:rPr lang="en-US">
                <a:ea typeface="ＭＳ Ｐゴシック" charset="-128"/>
                <a:cs typeface="ＭＳ Ｐゴシック" charset="-128"/>
              </a:rPr>
              <a:t>Resource view</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10</a:t>
            </a:fld>
            <a:endParaRPr lang="en-US" dirty="0"/>
          </a:p>
        </p:txBody>
      </p:sp>
    </p:spTree>
    <p:extLst>
      <p:ext uri="{BB962C8B-B14F-4D97-AF65-F5344CB8AC3E}">
        <p14:creationId xmlns:p14="http://schemas.microsoft.com/office/powerpoint/2010/main" val="22577969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OpenMP</a:t>
            </a:r>
            <a:r>
              <a:rPr lang="en-US" dirty="0" smtClean="0"/>
              <a:t> SAXPY </a:t>
            </a:r>
            <a:r>
              <a:rPr lang="en-US" dirty="0" err="1" smtClean="0"/>
              <a:t>Implentation</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100</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8834438" cy="4038600"/>
          </a:xfrm>
          <a:prstGeom prst="rect">
            <a:avLst/>
          </a:prstGeom>
        </p:spPr>
      </p:pic>
    </p:spTree>
    <p:extLst>
      <p:ext uri="{BB962C8B-B14F-4D97-AF65-F5344CB8AC3E}">
        <p14:creationId xmlns:p14="http://schemas.microsoft.com/office/powerpoint/2010/main" val="7794358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OpenMP</a:t>
            </a:r>
            <a:r>
              <a:rPr lang="en-US" dirty="0" smtClean="0"/>
              <a:t> SAXPY </a:t>
            </a:r>
            <a:r>
              <a:rPr lang="en-US" dirty="0" smtClean="0"/>
              <a:t>Performance</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101</a:t>
            </a:fld>
            <a:endParaRPr lang="en-US"/>
          </a:p>
        </p:txBody>
      </p:sp>
    </p:spTree>
    <p:extLst>
      <p:ext uri="{BB962C8B-B14F-4D97-AF65-F5344CB8AC3E}">
        <p14:creationId xmlns:p14="http://schemas.microsoft.com/office/powerpoint/2010/main" val="289584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ea typeface="ＭＳ Ｐゴシック" charset="-128"/>
                <a:cs typeface="ＭＳ Ｐゴシック" charset="-128"/>
              </a:rPr>
              <a:t>Parallelism, Correctness, and Dependence</a:t>
            </a:r>
          </a:p>
        </p:txBody>
      </p:sp>
      <p:sp>
        <p:nvSpPr>
          <p:cNvPr id="18434" name="Rectangle 3"/>
          <p:cNvSpPr>
            <a:spLocks noGrp="1" noChangeArrowheads="1"/>
          </p:cNvSpPr>
          <p:nvPr>
            <p:ph type="body" idx="1"/>
          </p:nvPr>
        </p:nvSpPr>
        <p:spPr/>
        <p:txBody>
          <a:bodyPr>
            <a:normAutofit fontScale="92500" lnSpcReduction="10000"/>
          </a:bodyPr>
          <a:lstStyle/>
          <a:p>
            <a:r>
              <a:rPr lang="en-US">
                <a:ea typeface="ＭＳ Ｐゴシック" charset="-128"/>
                <a:cs typeface="ＭＳ Ｐゴシック" charset="-128"/>
              </a:rPr>
              <a:t>Parallel execution, from any point of view, will be constrained by the sequence of operations needed to be performed for a correct result</a:t>
            </a:r>
          </a:p>
          <a:p>
            <a:r>
              <a:rPr lang="en-US">
                <a:ea typeface="ＭＳ Ｐゴシック" charset="-128"/>
                <a:cs typeface="ＭＳ Ｐゴシック" charset="-128"/>
              </a:rPr>
              <a:t>Parallel execution must address control, data, and system dependences</a:t>
            </a:r>
          </a:p>
          <a:p>
            <a:r>
              <a:rPr lang="en-US">
                <a:ea typeface="ＭＳ Ｐゴシック" charset="-128"/>
                <a:cs typeface="ＭＳ Ｐゴシック" charset="-128"/>
              </a:rPr>
              <a:t>A </a:t>
            </a:r>
            <a:r>
              <a:rPr lang="en-US" i="1">
                <a:solidFill>
                  <a:srgbClr val="ED181E"/>
                </a:solidFill>
                <a:ea typeface="ＭＳ Ｐゴシック" charset="-128"/>
                <a:cs typeface="ＭＳ Ｐゴシック" charset="-128"/>
              </a:rPr>
              <a:t>dependency</a:t>
            </a:r>
            <a:r>
              <a:rPr lang="en-US">
                <a:ea typeface="ＭＳ Ｐゴシック" charset="-128"/>
                <a:cs typeface="ＭＳ Ｐゴシック" charset="-128"/>
              </a:rPr>
              <a:t> arises when one operation depends on an earlier operation to complete and produce a result before this later operation can be performed</a:t>
            </a:r>
          </a:p>
          <a:p>
            <a:r>
              <a:rPr lang="en-US">
                <a:ea typeface="ＭＳ Ｐゴシック" charset="-128"/>
                <a:cs typeface="ＭＳ Ｐゴシック" charset="-128"/>
              </a:rPr>
              <a:t>We extend this notion of dependency to resources since some operations may depend on certain resources</a:t>
            </a:r>
          </a:p>
          <a:p>
            <a:pPr lvl="1"/>
            <a:r>
              <a:rPr lang="en-US"/>
              <a:t>For example, due to where data is located</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11</a:t>
            </a:fld>
            <a:endParaRPr lang="en-US" dirty="0"/>
          </a:p>
        </p:txBody>
      </p:sp>
    </p:spTree>
    <p:extLst>
      <p:ext uri="{BB962C8B-B14F-4D97-AF65-F5344CB8AC3E}">
        <p14:creationId xmlns:p14="http://schemas.microsoft.com/office/powerpoint/2010/main" val="621172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a:ea typeface="ＭＳ Ｐゴシック" charset="-128"/>
                <a:cs typeface="ＭＳ Ｐゴシック" charset="-128"/>
              </a:rPr>
              <a:t>Executing Two Statements in Parallel</a:t>
            </a:r>
          </a:p>
        </p:txBody>
      </p:sp>
      <p:sp>
        <p:nvSpPr>
          <p:cNvPr id="19458" name="Rectangle 3"/>
          <p:cNvSpPr>
            <a:spLocks noGrp="1" noChangeArrowheads="1"/>
          </p:cNvSpPr>
          <p:nvPr>
            <p:ph type="body" idx="1"/>
          </p:nvPr>
        </p:nvSpPr>
        <p:spPr/>
        <p:txBody>
          <a:bodyPr>
            <a:normAutofit fontScale="92500" lnSpcReduction="10000"/>
          </a:bodyPr>
          <a:lstStyle/>
          <a:p>
            <a:pPr>
              <a:tabLst>
                <a:tab pos="3656013" algn="l"/>
              </a:tabLst>
            </a:pPr>
            <a:r>
              <a:rPr lang="en-US">
                <a:ea typeface="ＭＳ Ｐゴシック" charset="-128"/>
                <a:cs typeface="ＭＳ Ｐゴシック" charset="-128"/>
              </a:rPr>
              <a:t>Want to execute two statements in parallel</a:t>
            </a:r>
          </a:p>
          <a:p>
            <a:pPr>
              <a:tabLst>
                <a:tab pos="3656013" algn="l"/>
              </a:tabLst>
            </a:pPr>
            <a:r>
              <a:rPr lang="en-US">
                <a:ea typeface="ＭＳ Ｐゴシック" charset="-128"/>
                <a:cs typeface="ＭＳ Ｐゴシック" charset="-128"/>
              </a:rPr>
              <a:t>On one processor:</a:t>
            </a:r>
          </a:p>
          <a:p>
            <a:pPr lvl="1">
              <a:buFont typeface="Wingdings" charset="2"/>
              <a:buNone/>
              <a:tabLst>
                <a:tab pos="3656013" algn="l"/>
              </a:tabLst>
            </a:pPr>
            <a:r>
              <a:rPr lang="en-US"/>
              <a:t>  Statement 1;</a:t>
            </a:r>
          </a:p>
          <a:p>
            <a:pPr lvl="1">
              <a:buFont typeface="Wingdings" charset="2"/>
              <a:buNone/>
              <a:tabLst>
                <a:tab pos="3656013" algn="l"/>
              </a:tabLst>
            </a:pPr>
            <a:r>
              <a:rPr lang="en-US"/>
              <a:t>  Statement 2;</a:t>
            </a:r>
          </a:p>
          <a:p>
            <a:pPr>
              <a:tabLst>
                <a:tab pos="3656013" algn="l"/>
              </a:tabLst>
            </a:pPr>
            <a:r>
              <a:rPr lang="en-US">
                <a:ea typeface="ＭＳ Ｐゴシック" charset="-128"/>
                <a:cs typeface="ＭＳ Ｐゴシック" charset="-128"/>
              </a:rPr>
              <a:t>On two processors:</a:t>
            </a:r>
          </a:p>
          <a:p>
            <a:pPr lvl="1">
              <a:buFont typeface="Wingdings" charset="2"/>
              <a:buNone/>
              <a:tabLst>
                <a:tab pos="3656013" algn="l"/>
              </a:tabLst>
            </a:pPr>
            <a:r>
              <a:rPr lang="en-US"/>
              <a:t>Processor 1:	Processor 2:</a:t>
            </a:r>
          </a:p>
          <a:p>
            <a:pPr lvl="1">
              <a:buFont typeface="Wingdings" charset="2"/>
              <a:buNone/>
              <a:tabLst>
                <a:tab pos="3656013" algn="l"/>
              </a:tabLst>
            </a:pPr>
            <a:r>
              <a:rPr lang="en-US"/>
              <a:t>    Statement 1;	    Statement 2;</a:t>
            </a:r>
          </a:p>
          <a:p>
            <a:pPr lvl="1">
              <a:buFont typeface="Wingdings" charset="2"/>
              <a:buNone/>
              <a:tabLst>
                <a:tab pos="3656013" algn="l"/>
              </a:tabLst>
            </a:pPr>
            <a:endParaRPr lang="en-US"/>
          </a:p>
          <a:p>
            <a:pPr>
              <a:tabLst>
                <a:tab pos="3656013" algn="l"/>
              </a:tabLst>
            </a:pPr>
            <a:r>
              <a:rPr lang="en-US">
                <a:ea typeface="ＭＳ Ｐゴシック" charset="-128"/>
                <a:cs typeface="ＭＳ Ｐゴシック" charset="-128"/>
              </a:rPr>
              <a:t>Fundamental (</a:t>
            </a:r>
            <a:r>
              <a:rPr lang="en-US" i="1">
                <a:ea typeface="ＭＳ Ｐゴシック" charset="-128"/>
                <a:cs typeface="ＭＳ Ｐゴシック" charset="-128"/>
              </a:rPr>
              <a:t>concurrent</a:t>
            </a:r>
            <a:r>
              <a:rPr lang="en-US">
                <a:ea typeface="ＭＳ Ｐゴシック" charset="-128"/>
                <a:cs typeface="ＭＳ Ｐゴシック" charset="-128"/>
              </a:rPr>
              <a:t>) execution assumption</a:t>
            </a:r>
          </a:p>
          <a:p>
            <a:pPr lvl="1">
              <a:tabLst>
                <a:tab pos="3656013" algn="l"/>
              </a:tabLst>
            </a:pPr>
            <a:r>
              <a:rPr lang="en-US"/>
              <a:t>Processors execute independent of each other</a:t>
            </a:r>
          </a:p>
          <a:p>
            <a:pPr lvl="1">
              <a:tabLst>
                <a:tab pos="3656013" algn="l"/>
              </a:tabLst>
            </a:pPr>
            <a:r>
              <a:rPr lang="en-US"/>
              <a:t>No assumptions made about speed of processor execution</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12</a:t>
            </a:fld>
            <a:endParaRPr lang="en-US" dirty="0"/>
          </a:p>
        </p:txBody>
      </p:sp>
    </p:spTree>
    <p:extLst>
      <p:ext uri="{BB962C8B-B14F-4D97-AF65-F5344CB8AC3E}">
        <p14:creationId xmlns:p14="http://schemas.microsoft.com/office/powerpoint/2010/main" val="530785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charset="-128"/>
                <a:cs typeface="ＭＳ Ｐゴシック" charset="-128"/>
              </a:rPr>
              <a:t>Sequential Consistency in Parallel Execution</a:t>
            </a:r>
          </a:p>
        </p:txBody>
      </p:sp>
      <p:sp>
        <p:nvSpPr>
          <p:cNvPr id="20482" name="Rectangle 3"/>
          <p:cNvSpPr>
            <a:spLocks noGrp="1" noChangeArrowheads="1"/>
          </p:cNvSpPr>
          <p:nvPr>
            <p:ph type="body" idx="1"/>
          </p:nvPr>
        </p:nvSpPr>
        <p:spPr/>
        <p:txBody>
          <a:bodyPr>
            <a:normAutofit fontScale="92500"/>
          </a:bodyPr>
          <a:lstStyle/>
          <a:p>
            <a:pPr>
              <a:tabLst>
                <a:tab pos="2795588" algn="l"/>
              </a:tabLst>
            </a:pPr>
            <a:r>
              <a:rPr lang="en-US">
                <a:ea typeface="ＭＳ Ｐゴシック" charset="-128"/>
                <a:cs typeface="ＭＳ Ｐゴシック" charset="-128"/>
              </a:rPr>
              <a:t>Case 1:</a:t>
            </a:r>
          </a:p>
          <a:p>
            <a:pPr lvl="1">
              <a:buFont typeface="Wingdings" charset="2"/>
              <a:buNone/>
              <a:tabLst>
                <a:tab pos="2795588" algn="l"/>
              </a:tabLst>
            </a:pPr>
            <a:r>
              <a:rPr lang="en-US"/>
              <a:t>Processor 1:	Processor 2:</a:t>
            </a:r>
          </a:p>
          <a:p>
            <a:pPr lvl="1">
              <a:buFont typeface="Wingdings" charset="2"/>
              <a:buNone/>
              <a:tabLst>
                <a:tab pos="2795588" algn="l"/>
              </a:tabLst>
            </a:pPr>
            <a:r>
              <a:rPr lang="en-US"/>
              <a:t>  statement 1;</a:t>
            </a:r>
          </a:p>
          <a:p>
            <a:pPr lvl="1">
              <a:buFont typeface="Wingdings" charset="2"/>
              <a:buNone/>
              <a:tabLst>
                <a:tab pos="2795588" algn="l"/>
              </a:tabLst>
            </a:pPr>
            <a:r>
              <a:rPr lang="en-US"/>
              <a:t>		  statement 2;</a:t>
            </a:r>
          </a:p>
          <a:p>
            <a:pPr>
              <a:tabLst>
                <a:tab pos="2795588" algn="l"/>
              </a:tabLst>
            </a:pPr>
            <a:r>
              <a:rPr lang="en-US">
                <a:ea typeface="ＭＳ Ｐゴシック" charset="-128"/>
                <a:cs typeface="ＭＳ Ｐゴシック" charset="-128"/>
              </a:rPr>
              <a:t>Case 2:</a:t>
            </a:r>
          </a:p>
          <a:p>
            <a:pPr lvl="1">
              <a:buFont typeface="Wingdings" charset="2"/>
              <a:buNone/>
              <a:tabLst>
                <a:tab pos="2795588" algn="l"/>
              </a:tabLst>
            </a:pPr>
            <a:r>
              <a:rPr lang="en-US"/>
              <a:t>Processor 1:	Processor 2:</a:t>
            </a:r>
          </a:p>
          <a:p>
            <a:pPr lvl="1">
              <a:buFont typeface="Wingdings" charset="2"/>
              <a:buNone/>
              <a:tabLst>
                <a:tab pos="2795588" algn="l"/>
              </a:tabLst>
            </a:pPr>
            <a:r>
              <a:rPr lang="en-US"/>
              <a:t>  		  statement 2;	</a:t>
            </a:r>
          </a:p>
          <a:p>
            <a:pPr lvl="1">
              <a:buFont typeface="Wingdings" charset="2"/>
              <a:buNone/>
              <a:tabLst>
                <a:tab pos="2795588" algn="l"/>
              </a:tabLst>
            </a:pPr>
            <a:r>
              <a:rPr lang="en-US"/>
              <a:t>  statement 1;</a:t>
            </a:r>
          </a:p>
          <a:p>
            <a:pPr>
              <a:tabLst>
                <a:tab pos="2795588" algn="l"/>
              </a:tabLst>
            </a:pPr>
            <a:r>
              <a:rPr lang="en-US">
                <a:ea typeface="ＭＳ Ｐゴシック" charset="-128"/>
                <a:cs typeface="ＭＳ Ｐゴシック" charset="-128"/>
              </a:rPr>
              <a:t>Sequential consistency</a:t>
            </a:r>
          </a:p>
          <a:p>
            <a:pPr lvl="1">
              <a:tabLst>
                <a:tab pos="2795588" algn="l"/>
              </a:tabLst>
            </a:pPr>
            <a:r>
              <a:rPr lang="en-US"/>
              <a:t>Statements execution does not interfere with each other</a:t>
            </a:r>
          </a:p>
          <a:p>
            <a:pPr lvl="1">
              <a:tabLst>
                <a:tab pos="2795588" algn="l"/>
              </a:tabLst>
            </a:pPr>
            <a:r>
              <a:rPr lang="en-US"/>
              <a:t>Computation results are the same (independent of order)</a:t>
            </a:r>
          </a:p>
        </p:txBody>
      </p:sp>
      <p:sp>
        <p:nvSpPr>
          <p:cNvPr id="20483" name="Text Box 4"/>
          <p:cNvSpPr txBox="1">
            <a:spLocks noChangeArrowheads="1"/>
          </p:cNvSpPr>
          <p:nvPr/>
        </p:nvSpPr>
        <p:spPr bwMode="auto">
          <a:xfrm>
            <a:off x="6161088" y="1584325"/>
            <a:ext cx="633412" cy="396875"/>
          </a:xfrm>
          <a:prstGeom prst="rect">
            <a:avLst/>
          </a:prstGeom>
          <a:noFill/>
          <a:ln w="9525">
            <a:noFill/>
            <a:miter lim="800000"/>
            <a:headEnd/>
            <a:tailEnd/>
          </a:ln>
        </p:spPr>
        <p:txBody>
          <a:bodyPr wrap="none">
            <a:prstTxWarp prst="textNoShape">
              <a:avLst/>
            </a:prstTxWarp>
            <a:spAutoFit/>
          </a:bodyPr>
          <a:lstStyle/>
          <a:p>
            <a:r>
              <a:rPr lang="en-US"/>
              <a:t>time</a:t>
            </a:r>
          </a:p>
        </p:txBody>
      </p:sp>
      <p:sp>
        <p:nvSpPr>
          <p:cNvPr id="20484" name="Text Box 5"/>
          <p:cNvSpPr txBox="1">
            <a:spLocks noChangeArrowheads="1"/>
          </p:cNvSpPr>
          <p:nvPr/>
        </p:nvSpPr>
        <p:spPr bwMode="auto">
          <a:xfrm>
            <a:off x="6172200" y="3489325"/>
            <a:ext cx="633413" cy="396875"/>
          </a:xfrm>
          <a:prstGeom prst="rect">
            <a:avLst/>
          </a:prstGeom>
          <a:noFill/>
          <a:ln w="9525">
            <a:noFill/>
            <a:miter lim="800000"/>
            <a:headEnd/>
            <a:tailEnd/>
          </a:ln>
        </p:spPr>
        <p:txBody>
          <a:bodyPr wrap="none">
            <a:prstTxWarp prst="textNoShape">
              <a:avLst/>
            </a:prstTxWarp>
            <a:spAutoFit/>
          </a:bodyPr>
          <a:lstStyle/>
          <a:p>
            <a:r>
              <a:rPr lang="en-US"/>
              <a:t>time</a:t>
            </a:r>
          </a:p>
        </p:txBody>
      </p:sp>
      <p:sp>
        <p:nvSpPr>
          <p:cNvPr id="20485" name="Line 6"/>
          <p:cNvSpPr>
            <a:spLocks noChangeShapeType="1"/>
          </p:cNvSpPr>
          <p:nvPr/>
        </p:nvSpPr>
        <p:spPr bwMode="auto">
          <a:xfrm>
            <a:off x="6477000" y="1905000"/>
            <a:ext cx="0" cy="914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0486" name="Line 7"/>
          <p:cNvSpPr>
            <a:spLocks noChangeShapeType="1"/>
          </p:cNvSpPr>
          <p:nvPr/>
        </p:nvSpPr>
        <p:spPr bwMode="auto">
          <a:xfrm>
            <a:off x="6477000" y="3810000"/>
            <a:ext cx="0" cy="914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8"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9"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13</a:t>
            </a:fld>
            <a:endParaRPr lang="en-US" dirty="0"/>
          </a:p>
        </p:txBody>
      </p:sp>
    </p:spTree>
    <p:extLst>
      <p:ext uri="{BB962C8B-B14F-4D97-AF65-F5344CB8AC3E}">
        <p14:creationId xmlns:p14="http://schemas.microsoft.com/office/powerpoint/2010/main" val="1441088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a:ea typeface="ＭＳ Ｐゴシック" charset="-128"/>
                <a:cs typeface="ＭＳ Ｐゴシック" charset="-128"/>
              </a:rPr>
              <a:t>Independent versus Dependent</a:t>
            </a:r>
          </a:p>
        </p:txBody>
      </p:sp>
      <p:sp>
        <p:nvSpPr>
          <p:cNvPr id="21506" name="Rectangle 3"/>
          <p:cNvSpPr>
            <a:spLocks noGrp="1" noChangeArrowheads="1"/>
          </p:cNvSpPr>
          <p:nvPr>
            <p:ph type="body" idx="1"/>
          </p:nvPr>
        </p:nvSpPr>
        <p:spPr/>
        <p:txBody>
          <a:bodyPr>
            <a:normAutofit fontScale="92500" lnSpcReduction="10000"/>
          </a:bodyPr>
          <a:lstStyle/>
          <a:p>
            <a:r>
              <a:rPr lang="en-US" dirty="0">
                <a:ea typeface="ＭＳ Ｐゴシック" charset="-128"/>
                <a:cs typeface="ＭＳ Ｐゴシック" charset="-128"/>
              </a:rPr>
              <a:t>In other words the execution of</a:t>
            </a:r>
          </a:p>
          <a:p>
            <a:pPr lvl="1">
              <a:buFont typeface="Wingdings" charset="2"/>
              <a:buNone/>
            </a:pPr>
            <a:r>
              <a:rPr lang="en-US" dirty="0"/>
              <a:t>     statement1;</a:t>
            </a:r>
          </a:p>
          <a:p>
            <a:pPr lvl="1">
              <a:buFont typeface="Wingdings" charset="2"/>
              <a:buNone/>
            </a:pPr>
            <a:r>
              <a:rPr lang="en-US" dirty="0"/>
              <a:t>     statement2;</a:t>
            </a:r>
          </a:p>
          <a:p>
            <a:pPr lvl="1">
              <a:buFont typeface="Wingdings" charset="2"/>
              <a:buNone/>
            </a:pPr>
            <a:r>
              <a:rPr lang="en-US" dirty="0"/>
              <a:t>must be equivalent to</a:t>
            </a:r>
          </a:p>
          <a:p>
            <a:pPr lvl="1">
              <a:buFont typeface="Wingdings" charset="2"/>
              <a:buNone/>
            </a:pPr>
            <a:r>
              <a:rPr lang="en-US" dirty="0"/>
              <a:t>     statement2;</a:t>
            </a:r>
          </a:p>
          <a:p>
            <a:pPr lvl="1">
              <a:buFont typeface="Wingdings" charset="2"/>
              <a:buNone/>
            </a:pPr>
            <a:r>
              <a:rPr lang="en-US" dirty="0"/>
              <a:t>     statement1;</a:t>
            </a:r>
          </a:p>
          <a:p>
            <a:pPr lvl="1">
              <a:buFont typeface="Wingdings" charset="2"/>
              <a:buNone/>
            </a:pPr>
            <a:endParaRPr lang="en-US" dirty="0"/>
          </a:p>
          <a:p>
            <a:r>
              <a:rPr lang="en-US" dirty="0">
                <a:ea typeface="ＭＳ Ｐゴシック" charset="-128"/>
                <a:cs typeface="ＭＳ Ｐゴシック" charset="-128"/>
              </a:rPr>
              <a:t>Their order of execution must not matter!</a:t>
            </a:r>
          </a:p>
          <a:p>
            <a:r>
              <a:rPr lang="en-US" dirty="0">
                <a:ea typeface="ＭＳ Ｐゴシック" charset="-128"/>
                <a:cs typeface="ＭＳ Ｐゴシック" charset="-128"/>
              </a:rPr>
              <a:t>If true, the statements are </a:t>
            </a:r>
            <a:r>
              <a:rPr lang="en-US" i="1" dirty="0">
                <a:solidFill>
                  <a:srgbClr val="ED181E"/>
                </a:solidFill>
                <a:ea typeface="ＭＳ Ｐゴシック" charset="-128"/>
                <a:cs typeface="ＭＳ Ｐゴシック" charset="-128"/>
              </a:rPr>
              <a:t>independent</a:t>
            </a:r>
            <a:r>
              <a:rPr lang="en-US" dirty="0">
                <a:ea typeface="ＭＳ Ｐゴシック" charset="-128"/>
                <a:cs typeface="ＭＳ Ｐゴシック" charset="-128"/>
              </a:rPr>
              <a:t> of each other</a:t>
            </a:r>
          </a:p>
          <a:p>
            <a:r>
              <a:rPr lang="en-US" dirty="0">
                <a:ea typeface="ＭＳ Ｐゴシック" charset="-128"/>
                <a:cs typeface="ＭＳ Ｐゴシック" charset="-128"/>
              </a:rPr>
              <a:t>Two statements are </a:t>
            </a:r>
            <a:r>
              <a:rPr lang="en-US" i="1" dirty="0">
                <a:solidFill>
                  <a:srgbClr val="ED181E"/>
                </a:solidFill>
                <a:ea typeface="ＭＳ Ｐゴシック" charset="-128"/>
                <a:cs typeface="ＭＳ Ｐゴシック" charset="-128"/>
              </a:rPr>
              <a:t>dependent</a:t>
            </a:r>
            <a:r>
              <a:rPr lang="en-US" dirty="0">
                <a:ea typeface="ＭＳ Ｐゴシック" charset="-128"/>
                <a:cs typeface="ＭＳ Ｐゴシック" charset="-128"/>
              </a:rPr>
              <a:t> when the order of their execution affects the computation outcome</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14</a:t>
            </a:fld>
            <a:endParaRPr lang="en-US" dirty="0"/>
          </a:p>
        </p:txBody>
      </p:sp>
    </p:spTree>
    <p:extLst>
      <p:ext uri="{BB962C8B-B14F-4D97-AF65-F5344CB8AC3E}">
        <p14:creationId xmlns:p14="http://schemas.microsoft.com/office/powerpoint/2010/main" val="1268217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charset="-128"/>
                <a:cs typeface="ＭＳ Ｐゴシック" charset="-128"/>
              </a:rPr>
              <a:t>Examples</a:t>
            </a:r>
          </a:p>
        </p:txBody>
      </p:sp>
      <p:sp>
        <p:nvSpPr>
          <p:cNvPr id="22530" name="Rectangle 3"/>
          <p:cNvSpPr>
            <a:spLocks noGrp="1" noChangeArrowheads="1"/>
          </p:cNvSpPr>
          <p:nvPr>
            <p:ph type="body" idx="1"/>
          </p:nvPr>
        </p:nvSpPr>
        <p:spPr>
          <a:xfrm>
            <a:off x="228600" y="990600"/>
            <a:ext cx="2971800" cy="5486400"/>
          </a:xfrm>
        </p:spPr>
        <p:txBody>
          <a:bodyPr>
            <a:normAutofit lnSpcReduction="10000"/>
          </a:bodyPr>
          <a:lstStyle/>
          <a:p>
            <a:pPr>
              <a:lnSpc>
                <a:spcPct val="90000"/>
              </a:lnSpc>
            </a:pPr>
            <a:r>
              <a:rPr lang="en-US">
                <a:ea typeface="ＭＳ Ｐゴシック" charset="-128"/>
                <a:cs typeface="ＭＳ Ｐゴシック" charset="-128"/>
              </a:rPr>
              <a:t>Example 1</a:t>
            </a:r>
          </a:p>
          <a:p>
            <a:pPr lvl="1">
              <a:lnSpc>
                <a:spcPct val="90000"/>
              </a:lnSpc>
              <a:buFont typeface="Wingdings" charset="2"/>
              <a:buNone/>
            </a:pPr>
            <a:r>
              <a:rPr lang="en-US"/>
              <a:t>S1: a=1;</a:t>
            </a:r>
          </a:p>
          <a:p>
            <a:pPr lvl="1">
              <a:lnSpc>
                <a:spcPct val="90000"/>
              </a:lnSpc>
              <a:buFont typeface="Wingdings" charset="2"/>
              <a:buNone/>
            </a:pPr>
            <a:r>
              <a:rPr lang="en-US"/>
              <a:t>S2: b=1;</a:t>
            </a:r>
          </a:p>
          <a:p>
            <a:pPr>
              <a:lnSpc>
                <a:spcPct val="90000"/>
              </a:lnSpc>
            </a:pPr>
            <a:r>
              <a:rPr lang="en-US">
                <a:ea typeface="ＭＳ Ｐゴシック" charset="-128"/>
                <a:cs typeface="ＭＳ Ｐゴシック" charset="-128"/>
              </a:rPr>
              <a:t>Example 2</a:t>
            </a:r>
          </a:p>
          <a:p>
            <a:pPr lvl="1">
              <a:lnSpc>
                <a:spcPct val="90000"/>
              </a:lnSpc>
              <a:buFont typeface="Wingdings" charset="2"/>
              <a:buNone/>
            </a:pPr>
            <a:r>
              <a:rPr lang="en-US"/>
              <a:t>S1: a=1;</a:t>
            </a:r>
          </a:p>
          <a:p>
            <a:pPr lvl="1">
              <a:lnSpc>
                <a:spcPct val="90000"/>
              </a:lnSpc>
              <a:buFont typeface="Wingdings" charset="2"/>
              <a:buNone/>
            </a:pPr>
            <a:r>
              <a:rPr lang="en-US"/>
              <a:t>S2: b=a;</a:t>
            </a:r>
          </a:p>
          <a:p>
            <a:pPr>
              <a:lnSpc>
                <a:spcPct val="90000"/>
              </a:lnSpc>
            </a:pPr>
            <a:r>
              <a:rPr lang="en-US">
                <a:ea typeface="ＭＳ Ｐゴシック" charset="-128"/>
                <a:cs typeface="ＭＳ Ｐゴシック" charset="-128"/>
              </a:rPr>
              <a:t>Example 3</a:t>
            </a:r>
          </a:p>
          <a:p>
            <a:pPr lvl="1">
              <a:lnSpc>
                <a:spcPct val="90000"/>
              </a:lnSpc>
              <a:buFont typeface="Wingdings" charset="2"/>
              <a:buNone/>
            </a:pPr>
            <a:r>
              <a:rPr lang="en-US"/>
              <a:t>S1: a=f(x);</a:t>
            </a:r>
          </a:p>
          <a:p>
            <a:pPr lvl="1">
              <a:lnSpc>
                <a:spcPct val="90000"/>
              </a:lnSpc>
              <a:buFont typeface="Wingdings" charset="2"/>
              <a:buNone/>
            </a:pPr>
            <a:r>
              <a:rPr lang="en-US"/>
              <a:t>S2: a=b;</a:t>
            </a:r>
          </a:p>
          <a:p>
            <a:pPr>
              <a:lnSpc>
                <a:spcPct val="90000"/>
              </a:lnSpc>
            </a:pPr>
            <a:r>
              <a:rPr lang="en-US">
                <a:ea typeface="ＭＳ Ｐゴシック" charset="-128"/>
                <a:cs typeface="ＭＳ Ｐゴシック" charset="-128"/>
              </a:rPr>
              <a:t>Example 4</a:t>
            </a:r>
          </a:p>
          <a:p>
            <a:pPr lvl="1">
              <a:lnSpc>
                <a:spcPct val="90000"/>
              </a:lnSpc>
              <a:buFont typeface="Wingdings" charset="2"/>
              <a:buNone/>
            </a:pPr>
            <a:r>
              <a:rPr lang="en-US"/>
              <a:t>S1: a=b;</a:t>
            </a:r>
          </a:p>
          <a:p>
            <a:pPr lvl="1">
              <a:lnSpc>
                <a:spcPct val="90000"/>
              </a:lnSpc>
              <a:buFont typeface="Wingdings" charset="2"/>
              <a:buNone/>
            </a:pPr>
            <a:r>
              <a:rPr lang="en-US"/>
              <a:t>S2: b=1;</a:t>
            </a:r>
          </a:p>
        </p:txBody>
      </p:sp>
      <p:sp>
        <p:nvSpPr>
          <p:cNvPr id="1035268" name="Rectangle 4"/>
          <p:cNvSpPr>
            <a:spLocks noChangeArrowheads="1"/>
          </p:cNvSpPr>
          <p:nvPr/>
        </p:nvSpPr>
        <p:spPr bwMode="auto">
          <a:xfrm>
            <a:off x="3124200" y="990600"/>
            <a:ext cx="5867400" cy="5486400"/>
          </a:xfrm>
          <a:prstGeom prst="rect">
            <a:avLst/>
          </a:prstGeom>
          <a:noFill/>
          <a:ln w="9525">
            <a:noFill/>
            <a:miter lim="800000"/>
            <a:headEnd/>
            <a:tailEnd/>
          </a:ln>
        </p:spPr>
        <p:txBody>
          <a:bodyPr>
            <a:prstTxWarp prst="textNoShape">
              <a:avLst/>
            </a:prstTxWarp>
          </a:bodyPr>
          <a:lstStyle/>
          <a:p>
            <a:pPr marL="342900" indent="-342900" algn="l">
              <a:lnSpc>
                <a:spcPct val="90000"/>
              </a:lnSpc>
              <a:spcBef>
                <a:spcPct val="20000"/>
              </a:spcBef>
              <a:buSzPct val="75000"/>
              <a:buFont typeface="Wingdings" charset="2"/>
              <a:buChar char="r"/>
            </a:pPr>
            <a:r>
              <a:rPr lang="en-US" sz="2800" dirty="0">
                <a:latin typeface="Times New Roman"/>
              </a:rPr>
              <a:t>Statements are independent</a:t>
            </a:r>
          </a:p>
          <a:p>
            <a:pPr marL="795338" lvl="1" indent="-338138" algn="l">
              <a:lnSpc>
                <a:spcPct val="90000"/>
              </a:lnSpc>
              <a:spcBef>
                <a:spcPct val="20000"/>
              </a:spcBef>
              <a:buSzPct val="75000"/>
              <a:buFont typeface="Wingdings" charset="2"/>
              <a:buNone/>
            </a:pPr>
            <a:endParaRPr lang="en-US" sz="2600" dirty="0">
              <a:latin typeface="Times New Roman"/>
            </a:endParaRPr>
          </a:p>
          <a:p>
            <a:pPr marL="795338" lvl="1" indent="-338138" algn="l">
              <a:lnSpc>
                <a:spcPct val="90000"/>
              </a:lnSpc>
              <a:spcBef>
                <a:spcPct val="20000"/>
              </a:spcBef>
              <a:buSzPct val="75000"/>
              <a:buFont typeface="Wingdings" charset="2"/>
              <a:buNone/>
            </a:pPr>
            <a:endParaRPr lang="en-US" sz="2600" dirty="0">
              <a:latin typeface="Times New Roman"/>
            </a:endParaRPr>
          </a:p>
          <a:p>
            <a:pPr marL="342900" indent="-342900" algn="l">
              <a:lnSpc>
                <a:spcPct val="90000"/>
              </a:lnSpc>
              <a:spcBef>
                <a:spcPct val="20000"/>
              </a:spcBef>
              <a:buSzPct val="75000"/>
              <a:buFont typeface="Wingdings" charset="2"/>
              <a:buChar char="r"/>
            </a:pPr>
            <a:r>
              <a:rPr lang="en-US" sz="2800" dirty="0">
                <a:latin typeface="Times New Roman"/>
              </a:rPr>
              <a:t>Dependent (</a:t>
            </a:r>
            <a:r>
              <a:rPr lang="en-US" sz="2800" i="1" dirty="0">
                <a:solidFill>
                  <a:schemeClr val="hlink"/>
                </a:solidFill>
                <a:latin typeface="Times New Roman"/>
              </a:rPr>
              <a:t>true (flow) dependence</a:t>
            </a:r>
            <a:r>
              <a:rPr lang="en-US" sz="2800" dirty="0">
                <a:latin typeface="Times New Roman"/>
              </a:rPr>
              <a:t>)</a:t>
            </a:r>
          </a:p>
          <a:p>
            <a:pPr marL="795338" lvl="1" indent="-338138" algn="l">
              <a:lnSpc>
                <a:spcPct val="90000"/>
              </a:lnSpc>
              <a:spcBef>
                <a:spcPct val="20000"/>
              </a:spcBef>
              <a:buSzPct val="75000"/>
              <a:buFont typeface="Wingdings" charset="2"/>
              <a:buChar char="¦"/>
            </a:pPr>
            <a:r>
              <a:rPr lang="en-US" sz="2600" dirty="0">
                <a:latin typeface="Times New Roman"/>
              </a:rPr>
              <a:t>Second is dependent on first</a:t>
            </a:r>
          </a:p>
          <a:p>
            <a:pPr marL="795338" lvl="1" indent="-338138" algn="l">
              <a:lnSpc>
                <a:spcPct val="90000"/>
              </a:lnSpc>
              <a:spcBef>
                <a:spcPct val="20000"/>
              </a:spcBef>
              <a:buSzPct val="75000"/>
              <a:buFont typeface="Wingdings" charset="2"/>
              <a:buChar char="¦"/>
            </a:pPr>
            <a:r>
              <a:rPr lang="en-US" sz="2600" dirty="0">
                <a:latin typeface="Times New Roman"/>
              </a:rPr>
              <a:t>Can you remove dependency?</a:t>
            </a:r>
          </a:p>
          <a:p>
            <a:pPr marL="342900" indent="-342900" algn="l">
              <a:lnSpc>
                <a:spcPct val="90000"/>
              </a:lnSpc>
              <a:spcBef>
                <a:spcPct val="20000"/>
              </a:spcBef>
              <a:buSzPct val="75000"/>
              <a:buFont typeface="Wingdings" charset="2"/>
              <a:buChar char="r"/>
            </a:pPr>
            <a:r>
              <a:rPr lang="en-US" sz="2800" dirty="0">
                <a:latin typeface="Times New Roman"/>
              </a:rPr>
              <a:t>Dependent (</a:t>
            </a:r>
            <a:r>
              <a:rPr lang="en-US" sz="2800" i="1" dirty="0">
                <a:solidFill>
                  <a:schemeClr val="hlink"/>
                </a:solidFill>
                <a:latin typeface="Times New Roman"/>
              </a:rPr>
              <a:t>output dependence</a:t>
            </a:r>
            <a:r>
              <a:rPr lang="en-US" sz="2800" dirty="0">
                <a:latin typeface="Times New Roman"/>
              </a:rPr>
              <a:t>)</a:t>
            </a:r>
          </a:p>
          <a:p>
            <a:pPr marL="795338" lvl="1" indent="-338138" algn="l">
              <a:lnSpc>
                <a:spcPct val="90000"/>
              </a:lnSpc>
              <a:spcBef>
                <a:spcPct val="20000"/>
              </a:spcBef>
              <a:buSzPct val="75000"/>
              <a:buFont typeface="Wingdings" charset="2"/>
              <a:buChar char="¦"/>
            </a:pPr>
            <a:r>
              <a:rPr lang="en-US" sz="2600" dirty="0">
                <a:latin typeface="Times New Roman"/>
              </a:rPr>
              <a:t>Second is dependent on first</a:t>
            </a:r>
          </a:p>
          <a:p>
            <a:pPr marL="795338" lvl="1" indent="-338138" algn="l">
              <a:lnSpc>
                <a:spcPct val="90000"/>
              </a:lnSpc>
              <a:spcBef>
                <a:spcPct val="20000"/>
              </a:spcBef>
              <a:buSzPct val="75000"/>
              <a:buFont typeface="Wingdings" charset="2"/>
              <a:buChar char="¦"/>
            </a:pPr>
            <a:r>
              <a:rPr lang="en-US" sz="2600" dirty="0">
                <a:latin typeface="Times New Roman"/>
              </a:rPr>
              <a:t>Can you remove dependency? How?</a:t>
            </a:r>
          </a:p>
          <a:p>
            <a:pPr marL="342900" indent="-342900" algn="l">
              <a:lnSpc>
                <a:spcPct val="90000"/>
              </a:lnSpc>
              <a:spcBef>
                <a:spcPct val="20000"/>
              </a:spcBef>
              <a:buSzPct val="75000"/>
              <a:buFont typeface="Wingdings" charset="2"/>
              <a:buChar char="r"/>
            </a:pPr>
            <a:r>
              <a:rPr lang="en-US" sz="2800" dirty="0">
                <a:latin typeface="Times New Roman"/>
              </a:rPr>
              <a:t>Dependent (</a:t>
            </a:r>
            <a:r>
              <a:rPr lang="en-US" sz="2800" i="1" dirty="0">
                <a:solidFill>
                  <a:schemeClr val="hlink"/>
                </a:solidFill>
                <a:latin typeface="Times New Roman"/>
              </a:rPr>
              <a:t>anti-dependence</a:t>
            </a:r>
            <a:r>
              <a:rPr lang="en-US" sz="2800" dirty="0">
                <a:latin typeface="Times New Roman"/>
              </a:rPr>
              <a:t>)</a:t>
            </a:r>
          </a:p>
          <a:p>
            <a:pPr marL="795338" lvl="1" indent="-338138" algn="l">
              <a:lnSpc>
                <a:spcPct val="90000"/>
              </a:lnSpc>
              <a:spcBef>
                <a:spcPct val="20000"/>
              </a:spcBef>
              <a:buSzPct val="75000"/>
              <a:buFont typeface="Wingdings" charset="2"/>
              <a:buChar char="¦"/>
            </a:pPr>
            <a:r>
              <a:rPr lang="en-US" sz="2600" dirty="0">
                <a:latin typeface="Times New Roman"/>
              </a:rPr>
              <a:t>First is dependent on second</a:t>
            </a:r>
          </a:p>
          <a:p>
            <a:pPr marL="795338" lvl="1" indent="-338138" algn="l">
              <a:lnSpc>
                <a:spcPct val="90000"/>
              </a:lnSpc>
              <a:spcBef>
                <a:spcPct val="20000"/>
              </a:spcBef>
              <a:buSzPct val="75000"/>
              <a:buFont typeface="Wingdings" charset="2"/>
              <a:buChar char="¦"/>
            </a:pPr>
            <a:r>
              <a:rPr lang="en-US" sz="2600" dirty="0">
                <a:latin typeface="Times New Roman"/>
              </a:rPr>
              <a:t>Can you remove dependency? How?</a:t>
            </a:r>
          </a:p>
        </p:txBody>
      </p:sp>
      <p:sp>
        <p:nvSpPr>
          <p:cNvPr id="5"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6"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15</a:t>
            </a:fld>
            <a:endParaRPr lang="en-US" dirty="0"/>
          </a:p>
        </p:txBody>
      </p:sp>
    </p:spTree>
    <p:extLst>
      <p:ext uri="{BB962C8B-B14F-4D97-AF65-F5344CB8AC3E}">
        <p14:creationId xmlns:p14="http://schemas.microsoft.com/office/powerpoint/2010/main" val="1701096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526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526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3526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35268">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3526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3526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035268">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35268">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35268">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03526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8"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ea typeface="ＭＳ Ｐゴシック" charset="-128"/>
                <a:cs typeface="ＭＳ Ｐゴシック" charset="-128"/>
              </a:rPr>
              <a:t>True Dependence and Anti-Dependence</a:t>
            </a:r>
          </a:p>
        </p:txBody>
      </p:sp>
      <p:sp>
        <p:nvSpPr>
          <p:cNvPr id="23554" name="Rectangle 3"/>
          <p:cNvSpPr>
            <a:spLocks noGrp="1" noChangeArrowheads="1"/>
          </p:cNvSpPr>
          <p:nvPr>
            <p:ph type="body" idx="1"/>
          </p:nvPr>
        </p:nvSpPr>
        <p:spPr/>
        <p:txBody>
          <a:bodyPr/>
          <a:lstStyle/>
          <a:p>
            <a:r>
              <a:rPr lang="en-US">
                <a:ea typeface="ＭＳ Ｐゴシック" charset="-128"/>
                <a:cs typeface="ＭＳ Ｐゴシック" charset="-128"/>
              </a:rPr>
              <a:t>Given statements S1 and S2,</a:t>
            </a:r>
          </a:p>
          <a:p>
            <a:pPr lvl="1">
              <a:buFont typeface="Wingdings" charset="2"/>
              <a:buNone/>
            </a:pPr>
            <a:r>
              <a:rPr lang="en-US"/>
              <a:t>  S1;</a:t>
            </a:r>
          </a:p>
          <a:p>
            <a:pPr lvl="1">
              <a:buFont typeface="Wingdings" charset="2"/>
              <a:buNone/>
            </a:pPr>
            <a:r>
              <a:rPr lang="en-US"/>
              <a:t>  S2;</a:t>
            </a:r>
          </a:p>
          <a:p>
            <a:pPr lvl="1">
              <a:buFont typeface="Wingdings" charset="2"/>
              <a:buNone/>
            </a:pPr>
            <a:endParaRPr lang="en-US" sz="1000"/>
          </a:p>
          <a:p>
            <a:r>
              <a:rPr lang="en-US">
                <a:ea typeface="ＭＳ Ｐゴシック" charset="-128"/>
                <a:cs typeface="ＭＳ Ｐゴシック" charset="-128"/>
              </a:rPr>
              <a:t>S2 has a </a:t>
            </a:r>
            <a:r>
              <a:rPr lang="en-US" i="1">
                <a:solidFill>
                  <a:srgbClr val="ED181E"/>
                </a:solidFill>
                <a:ea typeface="ＭＳ Ｐゴシック" charset="-128"/>
                <a:cs typeface="ＭＳ Ｐゴシック" charset="-128"/>
              </a:rPr>
              <a:t>true (flow) dependence</a:t>
            </a:r>
            <a:r>
              <a:rPr lang="en-US">
                <a:ea typeface="ＭＳ Ｐゴシック" charset="-128"/>
                <a:cs typeface="ＭＳ Ｐゴシック" charset="-128"/>
              </a:rPr>
              <a:t> on S1</a:t>
            </a:r>
          </a:p>
          <a:p>
            <a:pPr lvl="1">
              <a:buFont typeface="Wingdings" charset="2"/>
              <a:buNone/>
            </a:pPr>
            <a:r>
              <a:rPr lang="en-US"/>
              <a:t>    if and only if</a:t>
            </a:r>
          </a:p>
          <a:p>
            <a:pPr lvl="1">
              <a:buFont typeface="Wingdings" charset="2"/>
              <a:buNone/>
            </a:pPr>
            <a:r>
              <a:rPr lang="en-US"/>
              <a:t>S2 reads a value written by S1</a:t>
            </a:r>
          </a:p>
          <a:p>
            <a:endParaRPr lang="en-US" sz="1000">
              <a:ea typeface="ＭＳ Ｐゴシック" charset="-128"/>
              <a:cs typeface="ＭＳ Ｐゴシック" charset="-128"/>
            </a:endParaRPr>
          </a:p>
          <a:p>
            <a:r>
              <a:rPr lang="en-US">
                <a:ea typeface="ＭＳ Ｐゴシック" charset="-128"/>
                <a:cs typeface="ＭＳ Ｐゴシック" charset="-128"/>
              </a:rPr>
              <a:t>S2 has a </a:t>
            </a:r>
            <a:r>
              <a:rPr lang="en-US" i="1">
                <a:solidFill>
                  <a:srgbClr val="ED181E"/>
                </a:solidFill>
                <a:ea typeface="ＭＳ Ｐゴシック" charset="-128"/>
                <a:cs typeface="ＭＳ Ｐゴシック" charset="-128"/>
              </a:rPr>
              <a:t>anti-dependence</a:t>
            </a:r>
            <a:r>
              <a:rPr lang="en-US">
                <a:ea typeface="ＭＳ Ｐゴシック" charset="-128"/>
                <a:cs typeface="ＭＳ Ｐゴシック" charset="-128"/>
              </a:rPr>
              <a:t> on S1</a:t>
            </a:r>
          </a:p>
          <a:p>
            <a:pPr lvl="1">
              <a:buFont typeface="Wingdings" charset="2"/>
              <a:buNone/>
            </a:pPr>
            <a:r>
              <a:rPr lang="en-US"/>
              <a:t>    if and only if</a:t>
            </a:r>
          </a:p>
          <a:p>
            <a:pPr lvl="1">
              <a:buFont typeface="Wingdings" charset="2"/>
              <a:buNone/>
            </a:pPr>
            <a:r>
              <a:rPr lang="en-US"/>
              <a:t>S2 writes a value read by S1</a:t>
            </a:r>
          </a:p>
        </p:txBody>
      </p:sp>
      <p:sp>
        <p:nvSpPr>
          <p:cNvPr id="23555" name="Text Box 6"/>
          <p:cNvSpPr txBox="1">
            <a:spLocks noChangeArrowheads="1"/>
          </p:cNvSpPr>
          <p:nvPr/>
        </p:nvSpPr>
        <p:spPr bwMode="auto">
          <a:xfrm>
            <a:off x="7315200" y="2895600"/>
            <a:ext cx="828675" cy="1006475"/>
          </a:xfrm>
          <a:prstGeom prst="rect">
            <a:avLst/>
          </a:prstGeom>
          <a:noFill/>
          <a:ln w="9525">
            <a:noFill/>
            <a:miter lim="800000"/>
            <a:headEnd/>
            <a:tailEnd/>
          </a:ln>
        </p:spPr>
        <p:txBody>
          <a:bodyPr wrap="none">
            <a:prstTxWarp prst="textNoShape">
              <a:avLst/>
            </a:prstTxWarp>
            <a:spAutoFit/>
          </a:bodyPr>
          <a:lstStyle/>
          <a:p>
            <a:pPr algn="l"/>
            <a:r>
              <a:rPr lang="en-US"/>
              <a:t>X =</a:t>
            </a:r>
          </a:p>
          <a:p>
            <a:pPr algn="l"/>
            <a:endParaRPr lang="en-US"/>
          </a:p>
          <a:p>
            <a:pPr algn="l"/>
            <a:r>
              <a:rPr lang="en-US"/>
              <a:t>    = X</a:t>
            </a:r>
          </a:p>
        </p:txBody>
      </p:sp>
      <p:sp>
        <p:nvSpPr>
          <p:cNvPr id="23556" name="Text Box 7"/>
          <p:cNvSpPr txBox="1">
            <a:spLocks noChangeArrowheads="1"/>
          </p:cNvSpPr>
          <p:nvPr/>
        </p:nvSpPr>
        <p:spPr bwMode="auto">
          <a:xfrm rot="5400000">
            <a:off x="7707313" y="3189287"/>
            <a:ext cx="374650" cy="396875"/>
          </a:xfrm>
          <a:prstGeom prst="rect">
            <a:avLst/>
          </a:prstGeom>
          <a:noFill/>
          <a:ln w="9525">
            <a:noFill/>
            <a:miter lim="800000"/>
            <a:headEnd/>
            <a:tailEnd/>
          </a:ln>
        </p:spPr>
        <p:txBody>
          <a:bodyPr wrap="none">
            <a:prstTxWarp prst="textNoShape">
              <a:avLst/>
            </a:prstTxWarp>
            <a:spAutoFit/>
          </a:bodyPr>
          <a:lstStyle/>
          <a:p>
            <a:pPr algn="l"/>
            <a:r>
              <a:rPr lang="en-US"/>
              <a:t>...</a:t>
            </a:r>
          </a:p>
        </p:txBody>
      </p:sp>
      <p:sp>
        <p:nvSpPr>
          <p:cNvPr id="23557" name="Freeform 8"/>
          <p:cNvSpPr>
            <a:spLocks/>
          </p:cNvSpPr>
          <p:nvPr/>
        </p:nvSpPr>
        <p:spPr bwMode="auto">
          <a:xfrm>
            <a:off x="8104188" y="3095625"/>
            <a:ext cx="252412" cy="314325"/>
          </a:xfrm>
          <a:custGeom>
            <a:avLst/>
            <a:gdLst>
              <a:gd name="T0" fmla="*/ 0 w 192"/>
              <a:gd name="T1" fmla="*/ 0 h 480"/>
              <a:gd name="T2" fmla="*/ 2147483647 w 192"/>
              <a:gd name="T3" fmla="*/ 0 h 480"/>
              <a:gd name="T4" fmla="*/ 2147483647 w 192"/>
              <a:gd name="T5" fmla="*/ 2147483647 h 480"/>
              <a:gd name="T6" fmla="*/ 2147483647 w 192"/>
              <a:gd name="T7" fmla="*/ 2147483647 h 480"/>
              <a:gd name="T8" fmla="*/ 0 60000 65536"/>
              <a:gd name="T9" fmla="*/ 0 60000 65536"/>
              <a:gd name="T10" fmla="*/ 0 60000 65536"/>
              <a:gd name="T11" fmla="*/ 0 60000 65536"/>
              <a:gd name="T12" fmla="*/ 0 w 192"/>
              <a:gd name="T13" fmla="*/ 0 h 480"/>
              <a:gd name="T14" fmla="*/ 192 w 192"/>
              <a:gd name="T15" fmla="*/ 480 h 480"/>
            </a:gdLst>
            <a:ahLst/>
            <a:cxnLst>
              <a:cxn ang="T8">
                <a:pos x="T0" y="T1"/>
              </a:cxn>
              <a:cxn ang="T9">
                <a:pos x="T2" y="T3"/>
              </a:cxn>
              <a:cxn ang="T10">
                <a:pos x="T4" y="T5"/>
              </a:cxn>
              <a:cxn ang="T11">
                <a:pos x="T6" y="T7"/>
              </a:cxn>
            </a:cxnLst>
            <a:rect l="T12" t="T13" r="T14" b="T15"/>
            <a:pathLst>
              <a:path w="192" h="480">
                <a:moveTo>
                  <a:pt x="0" y="0"/>
                </a:moveTo>
                <a:lnTo>
                  <a:pt x="192" y="0"/>
                </a:lnTo>
                <a:lnTo>
                  <a:pt x="192" y="480"/>
                </a:lnTo>
                <a:lnTo>
                  <a:pt x="48" y="480"/>
                </a:ln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3558" name="Text Box 19"/>
          <p:cNvSpPr txBox="1">
            <a:spLocks noChangeArrowheads="1"/>
          </p:cNvSpPr>
          <p:nvPr/>
        </p:nvSpPr>
        <p:spPr bwMode="auto">
          <a:xfrm>
            <a:off x="8382000" y="3105150"/>
            <a:ext cx="309563" cy="396875"/>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a:p>
        </p:txBody>
      </p:sp>
      <p:sp>
        <p:nvSpPr>
          <p:cNvPr id="23559" name="Text Box 20"/>
          <p:cNvSpPr txBox="1">
            <a:spLocks noChangeArrowheads="1"/>
          </p:cNvSpPr>
          <p:nvPr/>
        </p:nvSpPr>
        <p:spPr bwMode="auto">
          <a:xfrm>
            <a:off x="7315200" y="4572000"/>
            <a:ext cx="838200" cy="1016000"/>
          </a:xfrm>
          <a:prstGeom prst="rect">
            <a:avLst/>
          </a:prstGeom>
          <a:noFill/>
          <a:ln w="9525">
            <a:noFill/>
            <a:miter lim="800000"/>
            <a:headEnd/>
            <a:tailEnd/>
          </a:ln>
        </p:spPr>
        <p:txBody>
          <a:bodyPr wrap="none">
            <a:prstTxWarp prst="textNoShape">
              <a:avLst/>
            </a:prstTxWarp>
            <a:spAutoFit/>
          </a:bodyPr>
          <a:lstStyle/>
          <a:p>
            <a:pPr algn="l"/>
            <a:r>
              <a:rPr lang="en-US"/>
              <a:t>    = X</a:t>
            </a:r>
          </a:p>
          <a:p>
            <a:pPr algn="l"/>
            <a:endParaRPr lang="en-US"/>
          </a:p>
          <a:p>
            <a:pPr algn="l"/>
            <a:r>
              <a:rPr lang="en-US"/>
              <a:t>X =</a:t>
            </a:r>
          </a:p>
        </p:txBody>
      </p:sp>
      <p:sp>
        <p:nvSpPr>
          <p:cNvPr id="23560" name="Text Box 21"/>
          <p:cNvSpPr txBox="1">
            <a:spLocks noChangeArrowheads="1"/>
          </p:cNvSpPr>
          <p:nvPr/>
        </p:nvSpPr>
        <p:spPr bwMode="auto">
          <a:xfrm rot="5400000">
            <a:off x="7707313" y="4865687"/>
            <a:ext cx="374650" cy="396875"/>
          </a:xfrm>
          <a:prstGeom prst="rect">
            <a:avLst/>
          </a:prstGeom>
          <a:noFill/>
          <a:ln w="9525">
            <a:noFill/>
            <a:miter lim="800000"/>
            <a:headEnd/>
            <a:tailEnd/>
          </a:ln>
        </p:spPr>
        <p:txBody>
          <a:bodyPr wrap="none">
            <a:prstTxWarp prst="textNoShape">
              <a:avLst/>
            </a:prstTxWarp>
            <a:spAutoFit/>
          </a:bodyPr>
          <a:lstStyle/>
          <a:p>
            <a:pPr algn="l"/>
            <a:r>
              <a:rPr lang="en-US"/>
              <a:t>...</a:t>
            </a:r>
          </a:p>
        </p:txBody>
      </p:sp>
      <p:sp>
        <p:nvSpPr>
          <p:cNvPr id="23561" name="Freeform 22"/>
          <p:cNvSpPr>
            <a:spLocks/>
          </p:cNvSpPr>
          <p:nvPr/>
        </p:nvSpPr>
        <p:spPr bwMode="auto">
          <a:xfrm>
            <a:off x="8104188" y="4772025"/>
            <a:ext cx="252412" cy="314325"/>
          </a:xfrm>
          <a:custGeom>
            <a:avLst/>
            <a:gdLst>
              <a:gd name="T0" fmla="*/ 0 w 192"/>
              <a:gd name="T1" fmla="*/ 0 h 480"/>
              <a:gd name="T2" fmla="*/ 2147483647 w 192"/>
              <a:gd name="T3" fmla="*/ 0 h 480"/>
              <a:gd name="T4" fmla="*/ 2147483647 w 192"/>
              <a:gd name="T5" fmla="*/ 2147483647 h 480"/>
              <a:gd name="T6" fmla="*/ 2147483647 w 192"/>
              <a:gd name="T7" fmla="*/ 2147483647 h 480"/>
              <a:gd name="T8" fmla="*/ 0 60000 65536"/>
              <a:gd name="T9" fmla="*/ 0 60000 65536"/>
              <a:gd name="T10" fmla="*/ 0 60000 65536"/>
              <a:gd name="T11" fmla="*/ 0 60000 65536"/>
              <a:gd name="T12" fmla="*/ 0 w 192"/>
              <a:gd name="T13" fmla="*/ 0 h 480"/>
              <a:gd name="T14" fmla="*/ 192 w 192"/>
              <a:gd name="T15" fmla="*/ 480 h 480"/>
            </a:gdLst>
            <a:ahLst/>
            <a:cxnLst>
              <a:cxn ang="T8">
                <a:pos x="T0" y="T1"/>
              </a:cxn>
              <a:cxn ang="T9">
                <a:pos x="T2" y="T3"/>
              </a:cxn>
              <a:cxn ang="T10">
                <a:pos x="T4" y="T5"/>
              </a:cxn>
              <a:cxn ang="T11">
                <a:pos x="T6" y="T7"/>
              </a:cxn>
            </a:cxnLst>
            <a:rect l="T12" t="T13" r="T14" b="T15"/>
            <a:pathLst>
              <a:path w="192" h="480">
                <a:moveTo>
                  <a:pt x="0" y="0"/>
                </a:moveTo>
                <a:lnTo>
                  <a:pt x="192" y="0"/>
                </a:lnTo>
                <a:lnTo>
                  <a:pt x="192" y="480"/>
                </a:lnTo>
                <a:lnTo>
                  <a:pt x="48" y="480"/>
                </a:ln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3562" name="Text Box 23"/>
          <p:cNvSpPr txBox="1">
            <a:spLocks noChangeArrowheads="1"/>
          </p:cNvSpPr>
          <p:nvPr/>
        </p:nvSpPr>
        <p:spPr bwMode="auto">
          <a:xfrm>
            <a:off x="8391525" y="4781550"/>
            <a:ext cx="447675" cy="396875"/>
          </a:xfrm>
          <a:prstGeom prst="rect">
            <a:avLst/>
          </a:prstGeom>
          <a:noFill/>
          <a:ln w="9525">
            <a:noFill/>
            <a:miter lim="800000"/>
            <a:headEnd/>
            <a:tailEnd/>
          </a:ln>
        </p:spPr>
        <p:txBody>
          <a:bodyPr wrap="none">
            <a:prstTxWarp prst="textNoShape">
              <a:avLst/>
            </a:prstTxWarp>
            <a:spAutoFit/>
          </a:bodyPr>
          <a:lstStyle/>
          <a:p>
            <a:r>
              <a:rPr lang="en-US">
                <a:sym typeface="Symbol" charset="2"/>
              </a:rPr>
              <a:t></a:t>
            </a:r>
            <a:r>
              <a:rPr lang="en-US" baseline="30000">
                <a:sym typeface="Symbol" charset="2"/>
              </a:rPr>
              <a:t>-1</a:t>
            </a:r>
            <a:endParaRPr lang="en-US"/>
          </a:p>
        </p:txBody>
      </p:sp>
      <p:sp>
        <p:nvSpPr>
          <p:cNvPr id="12"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13"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16</a:t>
            </a:fld>
            <a:endParaRPr lang="en-US" dirty="0"/>
          </a:p>
        </p:txBody>
      </p:sp>
    </p:spTree>
    <p:extLst>
      <p:ext uri="{BB962C8B-B14F-4D97-AF65-F5344CB8AC3E}">
        <p14:creationId xmlns:p14="http://schemas.microsoft.com/office/powerpoint/2010/main" val="3196827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charset="-128"/>
                <a:cs typeface="ＭＳ Ｐゴシック" charset="-128"/>
              </a:rPr>
              <a:t>Output Dependence</a:t>
            </a:r>
          </a:p>
        </p:txBody>
      </p:sp>
      <p:sp>
        <p:nvSpPr>
          <p:cNvPr id="24578" name="Rectangle 3"/>
          <p:cNvSpPr>
            <a:spLocks noGrp="1" noChangeArrowheads="1"/>
          </p:cNvSpPr>
          <p:nvPr>
            <p:ph type="body" idx="1"/>
          </p:nvPr>
        </p:nvSpPr>
        <p:spPr/>
        <p:txBody>
          <a:bodyPr>
            <a:normAutofit fontScale="92500" lnSpcReduction="10000"/>
          </a:bodyPr>
          <a:lstStyle/>
          <a:p>
            <a:r>
              <a:rPr lang="en-US">
                <a:ea typeface="ＭＳ Ｐゴシック" charset="-128"/>
                <a:cs typeface="ＭＳ Ｐゴシック" charset="-128"/>
              </a:rPr>
              <a:t>Given statements S1 and S2,</a:t>
            </a:r>
          </a:p>
          <a:p>
            <a:pPr lvl="1">
              <a:buFont typeface="Wingdings" charset="2"/>
              <a:buNone/>
            </a:pPr>
            <a:r>
              <a:rPr lang="en-US"/>
              <a:t>  S1;</a:t>
            </a:r>
          </a:p>
          <a:p>
            <a:pPr lvl="1">
              <a:buFont typeface="Wingdings" charset="2"/>
              <a:buNone/>
            </a:pPr>
            <a:r>
              <a:rPr lang="en-US"/>
              <a:t>  S2;</a:t>
            </a:r>
          </a:p>
          <a:p>
            <a:r>
              <a:rPr lang="en-US">
                <a:ea typeface="ＭＳ Ｐゴシック" charset="-128"/>
                <a:cs typeface="ＭＳ Ｐゴシック" charset="-128"/>
              </a:rPr>
              <a:t>S2 has an </a:t>
            </a:r>
            <a:r>
              <a:rPr lang="en-US" i="1">
                <a:solidFill>
                  <a:srgbClr val="ED181E"/>
                </a:solidFill>
                <a:ea typeface="ＭＳ Ｐゴシック" charset="-128"/>
                <a:cs typeface="ＭＳ Ｐゴシック" charset="-128"/>
              </a:rPr>
              <a:t>output dependence</a:t>
            </a:r>
            <a:r>
              <a:rPr lang="en-US">
                <a:ea typeface="ＭＳ Ｐゴシック" charset="-128"/>
                <a:cs typeface="ＭＳ Ｐゴシック" charset="-128"/>
              </a:rPr>
              <a:t> on S1</a:t>
            </a:r>
          </a:p>
          <a:p>
            <a:pPr lvl="1">
              <a:buFont typeface="Wingdings" charset="2"/>
              <a:buNone/>
            </a:pPr>
            <a:r>
              <a:rPr lang="en-US"/>
              <a:t>    if and only if</a:t>
            </a:r>
          </a:p>
          <a:p>
            <a:pPr lvl="1">
              <a:buFont typeface="Wingdings" charset="2"/>
              <a:buNone/>
            </a:pPr>
            <a:r>
              <a:rPr lang="en-US"/>
              <a:t>S2 writes a variable written by S1</a:t>
            </a:r>
          </a:p>
          <a:p>
            <a:pPr lvl="1">
              <a:buFont typeface="Wingdings" charset="2"/>
              <a:buNone/>
            </a:pPr>
            <a:endParaRPr lang="en-US"/>
          </a:p>
          <a:p>
            <a:r>
              <a:rPr lang="en-US">
                <a:ea typeface="ＭＳ Ｐゴシック" charset="-128"/>
                <a:cs typeface="ＭＳ Ｐゴシック" charset="-128"/>
              </a:rPr>
              <a:t>Anti- and output dependences are </a:t>
            </a:r>
            <a:r>
              <a:rPr lang="ja-JP" altLang="en-US">
                <a:ea typeface="ＭＳ Ｐゴシック" charset="-128"/>
                <a:cs typeface="ＭＳ Ｐゴシック" charset="-128"/>
              </a:rPr>
              <a:t>“</a:t>
            </a:r>
            <a:r>
              <a:rPr lang="en-US" altLang="ja-JP">
                <a:ea typeface="ＭＳ Ｐゴシック" charset="-128"/>
                <a:cs typeface="ＭＳ Ｐゴシック" charset="-128"/>
              </a:rPr>
              <a:t>name</a:t>
            </a:r>
            <a:r>
              <a:rPr lang="ja-JP" altLang="en-US">
                <a:ea typeface="ＭＳ Ｐゴシック" charset="-128"/>
                <a:cs typeface="ＭＳ Ｐゴシック" charset="-128"/>
              </a:rPr>
              <a:t>”</a:t>
            </a:r>
            <a:r>
              <a:rPr lang="en-US" altLang="ja-JP">
                <a:ea typeface="ＭＳ Ｐゴシック" charset="-128"/>
                <a:cs typeface="ＭＳ Ｐゴシック" charset="-128"/>
              </a:rPr>
              <a:t> dependencies</a:t>
            </a:r>
          </a:p>
          <a:p>
            <a:pPr lvl="1"/>
            <a:r>
              <a:rPr lang="en-US"/>
              <a:t>Are they </a:t>
            </a:r>
            <a:r>
              <a:rPr lang="ja-JP" altLang="en-US"/>
              <a:t>“</a:t>
            </a:r>
            <a:r>
              <a:rPr lang="en-US" altLang="ja-JP"/>
              <a:t>true</a:t>
            </a:r>
            <a:r>
              <a:rPr lang="ja-JP" altLang="en-US"/>
              <a:t>”</a:t>
            </a:r>
            <a:r>
              <a:rPr lang="en-US" altLang="ja-JP"/>
              <a:t> dependences?</a:t>
            </a:r>
          </a:p>
          <a:p>
            <a:r>
              <a:rPr lang="en-US">
                <a:ea typeface="ＭＳ Ｐゴシック" charset="-128"/>
                <a:cs typeface="ＭＳ Ｐゴシック" charset="-128"/>
              </a:rPr>
              <a:t>How can you get rid of output dependences?</a:t>
            </a:r>
          </a:p>
          <a:p>
            <a:pPr lvl="1"/>
            <a:r>
              <a:rPr lang="en-US"/>
              <a:t>Are there cases where you can not?</a:t>
            </a:r>
          </a:p>
        </p:txBody>
      </p:sp>
      <p:sp>
        <p:nvSpPr>
          <p:cNvPr id="24579" name="Text Box 12"/>
          <p:cNvSpPr txBox="1">
            <a:spLocks noChangeArrowheads="1"/>
          </p:cNvSpPr>
          <p:nvPr/>
        </p:nvSpPr>
        <p:spPr bwMode="auto">
          <a:xfrm>
            <a:off x="7315200" y="2667000"/>
            <a:ext cx="638175" cy="1006475"/>
          </a:xfrm>
          <a:prstGeom prst="rect">
            <a:avLst/>
          </a:prstGeom>
          <a:noFill/>
          <a:ln w="9525">
            <a:noFill/>
            <a:miter lim="800000"/>
            <a:headEnd/>
            <a:tailEnd/>
          </a:ln>
        </p:spPr>
        <p:txBody>
          <a:bodyPr wrap="none">
            <a:prstTxWarp prst="textNoShape">
              <a:avLst/>
            </a:prstTxWarp>
            <a:spAutoFit/>
          </a:bodyPr>
          <a:lstStyle/>
          <a:p>
            <a:pPr algn="l"/>
            <a:r>
              <a:rPr lang="en-US"/>
              <a:t>X =</a:t>
            </a:r>
          </a:p>
          <a:p>
            <a:pPr algn="l"/>
            <a:endParaRPr lang="en-US"/>
          </a:p>
          <a:p>
            <a:pPr algn="l"/>
            <a:r>
              <a:rPr lang="en-US"/>
              <a:t>X = </a:t>
            </a:r>
          </a:p>
        </p:txBody>
      </p:sp>
      <p:sp>
        <p:nvSpPr>
          <p:cNvPr id="24580" name="Text Box 13"/>
          <p:cNvSpPr txBox="1">
            <a:spLocks noChangeArrowheads="1"/>
          </p:cNvSpPr>
          <p:nvPr/>
        </p:nvSpPr>
        <p:spPr bwMode="auto">
          <a:xfrm rot="5400000">
            <a:off x="7707313" y="2960687"/>
            <a:ext cx="374650" cy="396875"/>
          </a:xfrm>
          <a:prstGeom prst="rect">
            <a:avLst/>
          </a:prstGeom>
          <a:noFill/>
          <a:ln w="9525">
            <a:noFill/>
            <a:miter lim="800000"/>
            <a:headEnd/>
            <a:tailEnd/>
          </a:ln>
        </p:spPr>
        <p:txBody>
          <a:bodyPr wrap="none">
            <a:prstTxWarp prst="textNoShape">
              <a:avLst/>
            </a:prstTxWarp>
            <a:spAutoFit/>
          </a:bodyPr>
          <a:lstStyle/>
          <a:p>
            <a:pPr algn="l"/>
            <a:r>
              <a:rPr lang="en-US"/>
              <a:t>...</a:t>
            </a:r>
          </a:p>
        </p:txBody>
      </p:sp>
      <p:sp>
        <p:nvSpPr>
          <p:cNvPr id="24581" name="Freeform 14"/>
          <p:cNvSpPr>
            <a:spLocks/>
          </p:cNvSpPr>
          <p:nvPr/>
        </p:nvSpPr>
        <p:spPr bwMode="auto">
          <a:xfrm>
            <a:off x="8104188" y="2867025"/>
            <a:ext cx="252412" cy="314325"/>
          </a:xfrm>
          <a:custGeom>
            <a:avLst/>
            <a:gdLst>
              <a:gd name="T0" fmla="*/ 0 w 192"/>
              <a:gd name="T1" fmla="*/ 0 h 480"/>
              <a:gd name="T2" fmla="*/ 2147483647 w 192"/>
              <a:gd name="T3" fmla="*/ 0 h 480"/>
              <a:gd name="T4" fmla="*/ 2147483647 w 192"/>
              <a:gd name="T5" fmla="*/ 2147483647 h 480"/>
              <a:gd name="T6" fmla="*/ 2147483647 w 192"/>
              <a:gd name="T7" fmla="*/ 2147483647 h 480"/>
              <a:gd name="T8" fmla="*/ 0 60000 65536"/>
              <a:gd name="T9" fmla="*/ 0 60000 65536"/>
              <a:gd name="T10" fmla="*/ 0 60000 65536"/>
              <a:gd name="T11" fmla="*/ 0 60000 65536"/>
              <a:gd name="T12" fmla="*/ 0 w 192"/>
              <a:gd name="T13" fmla="*/ 0 h 480"/>
              <a:gd name="T14" fmla="*/ 192 w 192"/>
              <a:gd name="T15" fmla="*/ 480 h 480"/>
            </a:gdLst>
            <a:ahLst/>
            <a:cxnLst>
              <a:cxn ang="T8">
                <a:pos x="T0" y="T1"/>
              </a:cxn>
              <a:cxn ang="T9">
                <a:pos x="T2" y="T3"/>
              </a:cxn>
              <a:cxn ang="T10">
                <a:pos x="T4" y="T5"/>
              </a:cxn>
              <a:cxn ang="T11">
                <a:pos x="T6" y="T7"/>
              </a:cxn>
            </a:cxnLst>
            <a:rect l="T12" t="T13" r="T14" b="T15"/>
            <a:pathLst>
              <a:path w="192" h="480">
                <a:moveTo>
                  <a:pt x="0" y="0"/>
                </a:moveTo>
                <a:lnTo>
                  <a:pt x="192" y="0"/>
                </a:lnTo>
                <a:lnTo>
                  <a:pt x="192" y="480"/>
                </a:lnTo>
                <a:lnTo>
                  <a:pt x="48" y="480"/>
                </a:ln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582" name="Text Box 15"/>
          <p:cNvSpPr txBox="1">
            <a:spLocks noChangeArrowheads="1"/>
          </p:cNvSpPr>
          <p:nvPr/>
        </p:nvSpPr>
        <p:spPr bwMode="auto">
          <a:xfrm>
            <a:off x="8370888" y="2876550"/>
            <a:ext cx="392112" cy="396875"/>
          </a:xfrm>
          <a:prstGeom prst="rect">
            <a:avLst/>
          </a:prstGeom>
          <a:noFill/>
          <a:ln w="9525">
            <a:noFill/>
            <a:miter lim="800000"/>
            <a:headEnd/>
            <a:tailEnd/>
          </a:ln>
        </p:spPr>
        <p:txBody>
          <a:bodyPr wrap="none">
            <a:prstTxWarp prst="textNoShape">
              <a:avLst/>
            </a:prstTxWarp>
            <a:spAutoFit/>
          </a:bodyPr>
          <a:lstStyle/>
          <a:p>
            <a:r>
              <a:rPr lang="en-US">
                <a:sym typeface="Symbol" charset="2"/>
              </a:rPr>
              <a:t></a:t>
            </a:r>
            <a:r>
              <a:rPr lang="en-US" baseline="30000">
                <a:sym typeface="Symbol" charset="2"/>
              </a:rPr>
              <a:t>0</a:t>
            </a:r>
            <a:endParaRPr lang="en-US"/>
          </a:p>
        </p:txBody>
      </p:sp>
      <p:sp>
        <p:nvSpPr>
          <p:cNvPr id="8"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9"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17</a:t>
            </a:fld>
            <a:endParaRPr lang="en-US" dirty="0"/>
          </a:p>
        </p:txBody>
      </p:sp>
    </p:spTree>
    <p:extLst>
      <p:ext uri="{BB962C8B-B14F-4D97-AF65-F5344CB8AC3E}">
        <p14:creationId xmlns:p14="http://schemas.microsoft.com/office/powerpoint/2010/main" val="2213489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ea typeface="ＭＳ Ｐゴシック" charset="-128"/>
                <a:cs typeface="ＭＳ Ｐゴシック" charset="-128"/>
              </a:rPr>
              <a:t>Statement Dependency Graphs</a:t>
            </a:r>
          </a:p>
        </p:txBody>
      </p:sp>
      <p:sp>
        <p:nvSpPr>
          <p:cNvPr id="25602" name="Rectangle 3"/>
          <p:cNvSpPr>
            <a:spLocks noGrp="1" noChangeArrowheads="1"/>
          </p:cNvSpPr>
          <p:nvPr>
            <p:ph type="body" idx="1"/>
          </p:nvPr>
        </p:nvSpPr>
        <p:spPr/>
        <p:txBody>
          <a:bodyPr>
            <a:normAutofit lnSpcReduction="10000"/>
          </a:bodyPr>
          <a:lstStyle/>
          <a:p>
            <a:r>
              <a:rPr lang="en-US">
                <a:ea typeface="ＭＳ Ｐゴシック" charset="-128"/>
                <a:cs typeface="ＭＳ Ｐゴシック" charset="-128"/>
              </a:rPr>
              <a:t>Can use graphs to show dependence relationships</a:t>
            </a:r>
          </a:p>
          <a:p>
            <a:r>
              <a:rPr lang="en-US">
                <a:ea typeface="ＭＳ Ｐゴシック" charset="-128"/>
                <a:cs typeface="ＭＳ Ｐゴシック" charset="-128"/>
              </a:rPr>
              <a:t>Example</a:t>
            </a:r>
          </a:p>
          <a:p>
            <a:pPr lvl="1">
              <a:buFont typeface="Wingdings" charset="2"/>
              <a:buNone/>
            </a:pPr>
            <a:r>
              <a:rPr lang="en-US"/>
              <a:t>S1: a=1;</a:t>
            </a:r>
          </a:p>
          <a:p>
            <a:pPr lvl="1">
              <a:buFont typeface="Wingdings" charset="2"/>
              <a:buNone/>
            </a:pPr>
            <a:r>
              <a:rPr lang="en-US"/>
              <a:t>S2: b=a;</a:t>
            </a:r>
          </a:p>
          <a:p>
            <a:pPr lvl="1">
              <a:buFont typeface="Wingdings" charset="2"/>
              <a:buNone/>
            </a:pPr>
            <a:r>
              <a:rPr lang="en-US"/>
              <a:t>S3: a=b+1;</a:t>
            </a:r>
          </a:p>
          <a:p>
            <a:pPr lvl="1">
              <a:buFont typeface="Wingdings" charset="2"/>
              <a:buNone/>
            </a:pPr>
            <a:r>
              <a:rPr lang="en-US"/>
              <a:t>S4: c=a;</a:t>
            </a:r>
          </a:p>
          <a:p>
            <a:endParaRPr lang="en-US">
              <a:ea typeface="ＭＳ Ｐゴシック" charset="-128"/>
              <a:cs typeface="ＭＳ Ｐゴシック" charset="-128"/>
            </a:endParaRPr>
          </a:p>
          <a:p>
            <a:r>
              <a:rPr lang="en-US">
                <a:ea typeface="ＭＳ Ｐゴシック" charset="-128"/>
                <a:cs typeface="ＭＳ Ｐゴシック" charset="-128"/>
              </a:rPr>
              <a:t>S</a:t>
            </a:r>
            <a:r>
              <a:rPr lang="en-US" baseline="-25000">
                <a:ea typeface="ＭＳ Ｐゴシック" charset="-128"/>
                <a:cs typeface="ＭＳ Ｐゴシック" charset="-128"/>
              </a:rPr>
              <a:t>2</a:t>
            </a:r>
            <a:r>
              <a:rPr lang="en-US">
                <a:ea typeface="ＭＳ Ｐゴシック" charset="-128"/>
                <a:cs typeface="ＭＳ Ｐゴシック" charset="-128"/>
              </a:rPr>
              <a:t>  </a:t>
            </a:r>
            <a:r>
              <a:rPr lang="en-US">
                <a:ea typeface="ＭＳ Ｐゴシック" charset="-128"/>
                <a:cs typeface="ＭＳ Ｐゴシック" charset="-128"/>
                <a:sym typeface="Symbol" charset="2"/>
              </a:rPr>
              <a:t></a:t>
            </a:r>
            <a:r>
              <a:rPr lang="en-US" baseline="30000">
                <a:ea typeface="ＭＳ Ｐゴシック" charset="-128"/>
                <a:cs typeface="ＭＳ Ｐゴシック" charset="-128"/>
                <a:sym typeface="Symbol" charset="2"/>
              </a:rPr>
              <a:t> </a:t>
            </a:r>
            <a:r>
              <a:rPr lang="en-US">
                <a:ea typeface="ＭＳ Ｐゴシック" charset="-128"/>
                <a:cs typeface="ＭＳ Ｐゴシック" charset="-128"/>
              </a:rPr>
              <a:t>  S</a:t>
            </a:r>
            <a:r>
              <a:rPr lang="en-US" baseline="-25000">
                <a:ea typeface="ＭＳ Ｐゴシック" charset="-128"/>
                <a:cs typeface="ＭＳ Ｐゴシック" charset="-128"/>
              </a:rPr>
              <a:t>3   </a:t>
            </a:r>
            <a:r>
              <a:rPr lang="en-US">
                <a:ea typeface="ＭＳ Ｐゴシック" charset="-128"/>
                <a:cs typeface="ＭＳ Ｐゴシック" charset="-128"/>
              </a:rPr>
              <a:t>: S</a:t>
            </a:r>
            <a:r>
              <a:rPr lang="en-US" baseline="-25000">
                <a:ea typeface="ＭＳ Ｐゴシック" charset="-128"/>
                <a:cs typeface="ＭＳ Ｐゴシック" charset="-128"/>
              </a:rPr>
              <a:t>3</a:t>
            </a:r>
            <a:r>
              <a:rPr lang="en-US">
                <a:ea typeface="ＭＳ Ｐゴシック" charset="-128"/>
                <a:cs typeface="ＭＳ Ｐゴシック" charset="-128"/>
              </a:rPr>
              <a:t> is flow-dependent on S</a:t>
            </a:r>
            <a:r>
              <a:rPr lang="en-US" baseline="-25000">
                <a:ea typeface="ＭＳ Ｐゴシック" charset="-128"/>
                <a:cs typeface="ＭＳ Ｐゴシック" charset="-128"/>
              </a:rPr>
              <a:t>2</a:t>
            </a:r>
          </a:p>
          <a:p>
            <a:r>
              <a:rPr lang="en-US">
                <a:ea typeface="ＭＳ Ｐゴシック" charset="-128"/>
                <a:cs typeface="ＭＳ Ｐゴシック" charset="-128"/>
              </a:rPr>
              <a:t>S</a:t>
            </a:r>
            <a:r>
              <a:rPr lang="en-US" baseline="-25000">
                <a:ea typeface="ＭＳ Ｐゴシック" charset="-128"/>
                <a:cs typeface="ＭＳ Ｐゴシック" charset="-128"/>
              </a:rPr>
              <a:t>1</a:t>
            </a:r>
            <a:r>
              <a:rPr lang="en-US">
                <a:ea typeface="ＭＳ Ｐゴシック" charset="-128"/>
                <a:cs typeface="ＭＳ Ｐゴシック" charset="-128"/>
              </a:rPr>
              <a:t>  </a:t>
            </a:r>
            <a:r>
              <a:rPr lang="en-US">
                <a:ea typeface="ＭＳ Ｐゴシック" charset="-128"/>
                <a:cs typeface="ＭＳ Ｐゴシック" charset="-128"/>
                <a:sym typeface="Symbol" charset="2"/>
              </a:rPr>
              <a:t></a:t>
            </a:r>
            <a:r>
              <a:rPr lang="en-US" baseline="30000">
                <a:ea typeface="ＭＳ Ｐゴシック" charset="-128"/>
                <a:cs typeface="ＭＳ Ｐゴシック" charset="-128"/>
                <a:sym typeface="Symbol" charset="2"/>
              </a:rPr>
              <a:t>0</a:t>
            </a:r>
            <a:r>
              <a:rPr lang="en-US">
                <a:ea typeface="ＭＳ Ｐゴシック" charset="-128"/>
                <a:cs typeface="ＭＳ Ｐゴシック" charset="-128"/>
              </a:rPr>
              <a:t>  S</a:t>
            </a:r>
            <a:r>
              <a:rPr lang="en-US" baseline="-25000">
                <a:ea typeface="ＭＳ Ｐゴシック" charset="-128"/>
                <a:cs typeface="ＭＳ Ｐゴシック" charset="-128"/>
              </a:rPr>
              <a:t>3  </a:t>
            </a:r>
            <a:r>
              <a:rPr lang="en-US">
                <a:ea typeface="ＭＳ Ｐゴシック" charset="-128"/>
                <a:cs typeface="ＭＳ Ｐゴシック" charset="-128"/>
              </a:rPr>
              <a:t>: S</a:t>
            </a:r>
            <a:r>
              <a:rPr lang="en-US" baseline="-25000">
                <a:ea typeface="ＭＳ Ｐゴシック" charset="-128"/>
                <a:cs typeface="ＭＳ Ｐゴシック" charset="-128"/>
              </a:rPr>
              <a:t>3</a:t>
            </a:r>
            <a:r>
              <a:rPr lang="en-US">
                <a:ea typeface="ＭＳ Ｐゴシック" charset="-128"/>
                <a:cs typeface="ＭＳ Ｐゴシック" charset="-128"/>
              </a:rPr>
              <a:t> is output-dependent on S</a:t>
            </a:r>
            <a:r>
              <a:rPr lang="en-US" baseline="-25000">
                <a:ea typeface="ＭＳ Ｐゴシック" charset="-128"/>
                <a:cs typeface="ＭＳ Ｐゴシック" charset="-128"/>
              </a:rPr>
              <a:t>1</a:t>
            </a:r>
            <a:endParaRPr lang="en-US">
              <a:ea typeface="ＭＳ Ｐゴシック" charset="-128"/>
              <a:cs typeface="ＭＳ Ｐゴシック" charset="-128"/>
            </a:endParaRPr>
          </a:p>
          <a:p>
            <a:r>
              <a:rPr lang="en-US">
                <a:ea typeface="ＭＳ Ｐゴシック" charset="-128"/>
                <a:cs typeface="ＭＳ Ｐゴシック" charset="-128"/>
              </a:rPr>
              <a:t>S</a:t>
            </a:r>
            <a:r>
              <a:rPr lang="en-US" baseline="-25000">
                <a:ea typeface="ＭＳ Ｐゴシック" charset="-128"/>
                <a:cs typeface="ＭＳ Ｐゴシック" charset="-128"/>
              </a:rPr>
              <a:t>2</a:t>
            </a:r>
            <a:r>
              <a:rPr lang="en-US">
                <a:ea typeface="ＭＳ Ｐゴシック" charset="-128"/>
                <a:cs typeface="ＭＳ Ｐゴシック" charset="-128"/>
              </a:rPr>
              <a:t>  </a:t>
            </a:r>
            <a:r>
              <a:rPr lang="en-US">
                <a:ea typeface="ＭＳ Ｐゴシック" charset="-128"/>
                <a:cs typeface="ＭＳ Ｐゴシック" charset="-128"/>
                <a:sym typeface="Symbol" charset="2"/>
              </a:rPr>
              <a:t></a:t>
            </a:r>
            <a:r>
              <a:rPr lang="en-US" baseline="30000">
                <a:ea typeface="ＭＳ Ｐゴシック" charset="-128"/>
                <a:cs typeface="ＭＳ Ｐゴシック" charset="-128"/>
                <a:sym typeface="Symbol" charset="2"/>
              </a:rPr>
              <a:t>-1</a:t>
            </a:r>
            <a:r>
              <a:rPr lang="en-US">
                <a:ea typeface="ＭＳ Ｐゴシック" charset="-128"/>
                <a:cs typeface="ＭＳ Ｐゴシック" charset="-128"/>
              </a:rPr>
              <a:t> S</a:t>
            </a:r>
            <a:r>
              <a:rPr lang="en-US" baseline="-25000">
                <a:ea typeface="ＭＳ Ｐゴシック" charset="-128"/>
                <a:cs typeface="ＭＳ Ｐゴシック" charset="-128"/>
              </a:rPr>
              <a:t>3 </a:t>
            </a:r>
            <a:r>
              <a:rPr lang="en-US">
                <a:ea typeface="ＭＳ Ｐゴシック" charset="-128"/>
                <a:cs typeface="ＭＳ Ｐゴシック" charset="-128"/>
              </a:rPr>
              <a:t> : S</a:t>
            </a:r>
            <a:r>
              <a:rPr lang="en-US" baseline="-25000">
                <a:ea typeface="ＭＳ Ｐゴシック" charset="-128"/>
                <a:cs typeface="ＭＳ Ｐゴシック" charset="-128"/>
              </a:rPr>
              <a:t>3</a:t>
            </a:r>
            <a:r>
              <a:rPr lang="en-US">
                <a:ea typeface="ＭＳ Ｐゴシック" charset="-128"/>
                <a:cs typeface="ＭＳ Ｐゴシック" charset="-128"/>
              </a:rPr>
              <a:t> is anti-dependent on S</a:t>
            </a:r>
            <a:r>
              <a:rPr lang="en-US" baseline="-25000">
                <a:ea typeface="ＭＳ Ｐゴシック" charset="-128"/>
                <a:cs typeface="ＭＳ Ｐゴシック" charset="-128"/>
              </a:rPr>
              <a:t>2</a:t>
            </a:r>
            <a:endParaRPr lang="en-US">
              <a:ea typeface="ＭＳ Ｐゴシック" charset="-128"/>
              <a:cs typeface="ＭＳ Ｐゴシック" charset="-128"/>
            </a:endParaRPr>
          </a:p>
        </p:txBody>
      </p:sp>
      <p:sp>
        <p:nvSpPr>
          <p:cNvPr id="25603" name="Oval 12"/>
          <p:cNvSpPr>
            <a:spLocks noChangeAspect="1" noChangeArrowheads="1"/>
          </p:cNvSpPr>
          <p:nvPr/>
        </p:nvSpPr>
        <p:spPr bwMode="auto">
          <a:xfrm>
            <a:off x="4029075" y="2795588"/>
            <a:ext cx="119063" cy="61912"/>
          </a:xfrm>
          <a:prstGeom prst="ellipse">
            <a:avLst/>
          </a:prstGeom>
          <a:noFill/>
          <a:ln w="19050">
            <a:solidFill>
              <a:schemeClr val="tx1"/>
            </a:solidFill>
            <a:round/>
            <a:headEnd type="none" w="sm" len="sm"/>
            <a:tailEnd type="none" w="sm" len="sm"/>
          </a:ln>
        </p:spPr>
        <p:txBody>
          <a:bodyPr wrap="none" anchor="ctr">
            <a:prstTxWarp prst="textNoShape">
              <a:avLst/>
            </a:prstTxWarp>
          </a:bodyPr>
          <a:lstStyle/>
          <a:p>
            <a:endParaRPr lang="en-US"/>
          </a:p>
        </p:txBody>
      </p:sp>
      <p:sp>
        <p:nvSpPr>
          <p:cNvPr id="25604" name="Oval 13"/>
          <p:cNvSpPr>
            <a:spLocks noChangeArrowheads="1"/>
          </p:cNvSpPr>
          <p:nvPr/>
        </p:nvSpPr>
        <p:spPr bwMode="auto">
          <a:xfrm>
            <a:off x="4298950" y="20574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p>
        </p:txBody>
      </p:sp>
      <p:sp>
        <p:nvSpPr>
          <p:cNvPr id="25605" name="Oval 14"/>
          <p:cNvSpPr>
            <a:spLocks noChangeArrowheads="1"/>
          </p:cNvSpPr>
          <p:nvPr/>
        </p:nvSpPr>
        <p:spPr bwMode="auto">
          <a:xfrm>
            <a:off x="4298950" y="255746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S2</a:t>
            </a:r>
          </a:p>
        </p:txBody>
      </p:sp>
      <p:sp>
        <p:nvSpPr>
          <p:cNvPr id="25606" name="Oval 15"/>
          <p:cNvSpPr>
            <a:spLocks noChangeArrowheads="1"/>
          </p:cNvSpPr>
          <p:nvPr/>
        </p:nvSpPr>
        <p:spPr bwMode="auto">
          <a:xfrm>
            <a:off x="4298950" y="30559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S3</a:t>
            </a:r>
          </a:p>
        </p:txBody>
      </p:sp>
      <p:sp>
        <p:nvSpPr>
          <p:cNvPr id="25607" name="Oval 16"/>
          <p:cNvSpPr>
            <a:spLocks noChangeArrowheads="1"/>
          </p:cNvSpPr>
          <p:nvPr/>
        </p:nvSpPr>
        <p:spPr bwMode="auto">
          <a:xfrm>
            <a:off x="4298950" y="35560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S4</a:t>
            </a:r>
          </a:p>
        </p:txBody>
      </p:sp>
      <p:cxnSp>
        <p:nvCxnSpPr>
          <p:cNvPr id="25608" name="AutoShape 17"/>
          <p:cNvCxnSpPr>
            <a:cxnSpLocks noChangeShapeType="1"/>
            <a:stCxn id="25604" idx="4"/>
            <a:endCxn id="25605" idx="0"/>
          </p:cNvCxnSpPr>
          <p:nvPr/>
        </p:nvCxnSpPr>
        <p:spPr bwMode="auto">
          <a:xfrm>
            <a:off x="4668838" y="2387600"/>
            <a:ext cx="0" cy="169863"/>
          </a:xfrm>
          <a:prstGeom prst="straightConnector1">
            <a:avLst/>
          </a:prstGeom>
          <a:noFill/>
          <a:ln w="28575">
            <a:solidFill>
              <a:schemeClr val="tx1"/>
            </a:solidFill>
            <a:round/>
            <a:headEnd type="none" w="sm" len="sm"/>
            <a:tailEnd type="triangle" w="sm" len="sm"/>
          </a:ln>
        </p:spPr>
      </p:cxnSp>
      <p:cxnSp>
        <p:nvCxnSpPr>
          <p:cNvPr id="25609" name="AutoShape 18"/>
          <p:cNvCxnSpPr>
            <a:cxnSpLocks noChangeShapeType="1"/>
            <a:stCxn id="25606" idx="4"/>
            <a:endCxn id="25607" idx="0"/>
          </p:cNvCxnSpPr>
          <p:nvPr/>
        </p:nvCxnSpPr>
        <p:spPr bwMode="auto">
          <a:xfrm>
            <a:off x="4668838" y="3386138"/>
            <a:ext cx="0" cy="169862"/>
          </a:xfrm>
          <a:prstGeom prst="straightConnector1">
            <a:avLst/>
          </a:prstGeom>
          <a:noFill/>
          <a:ln w="28575">
            <a:solidFill>
              <a:schemeClr val="tx1"/>
            </a:solidFill>
            <a:round/>
            <a:headEnd type="none" w="sm" len="sm"/>
            <a:tailEnd type="triangle" w="sm" len="sm"/>
          </a:ln>
        </p:spPr>
      </p:cxnSp>
      <p:cxnSp>
        <p:nvCxnSpPr>
          <p:cNvPr id="25610" name="AutoShape 19"/>
          <p:cNvCxnSpPr>
            <a:cxnSpLocks noChangeShapeType="1"/>
            <a:stCxn id="25604" idx="2"/>
            <a:endCxn id="25606" idx="2"/>
          </p:cNvCxnSpPr>
          <p:nvPr/>
        </p:nvCxnSpPr>
        <p:spPr bwMode="auto">
          <a:xfrm rot="10800000" flipH="1" flipV="1">
            <a:off x="4298950" y="2222500"/>
            <a:ext cx="1588" cy="998538"/>
          </a:xfrm>
          <a:prstGeom prst="curvedConnector3">
            <a:avLst>
              <a:gd name="adj1" fmla="val -14400000"/>
            </a:avLst>
          </a:prstGeom>
          <a:noFill/>
          <a:ln w="28575">
            <a:solidFill>
              <a:schemeClr val="tx1"/>
            </a:solidFill>
            <a:round/>
            <a:headEnd type="none" w="sm" len="sm"/>
            <a:tailEnd type="triangle" w="sm" len="sm"/>
          </a:ln>
        </p:spPr>
      </p:cxnSp>
      <p:cxnSp>
        <p:nvCxnSpPr>
          <p:cNvPr id="25611" name="AutoShape 20"/>
          <p:cNvCxnSpPr>
            <a:cxnSpLocks noChangeShapeType="1"/>
            <a:stCxn id="25605" idx="6"/>
            <a:endCxn id="25606" idx="6"/>
          </p:cNvCxnSpPr>
          <p:nvPr/>
        </p:nvCxnSpPr>
        <p:spPr bwMode="auto">
          <a:xfrm>
            <a:off x="5038725" y="2722563"/>
            <a:ext cx="1588" cy="498475"/>
          </a:xfrm>
          <a:prstGeom prst="curvedConnector3">
            <a:avLst>
              <a:gd name="adj1" fmla="val 14400000"/>
            </a:avLst>
          </a:prstGeom>
          <a:noFill/>
          <a:ln w="28575">
            <a:solidFill>
              <a:schemeClr val="tx1"/>
            </a:solidFill>
            <a:round/>
            <a:headEnd type="none" w="sm" len="sm"/>
            <a:tailEnd type="triangle" w="sm" len="sm"/>
          </a:ln>
        </p:spPr>
      </p:cxnSp>
      <p:sp>
        <p:nvSpPr>
          <p:cNvPr id="25612" name="Line 21"/>
          <p:cNvSpPr>
            <a:spLocks noChangeShapeType="1"/>
          </p:cNvSpPr>
          <p:nvPr/>
        </p:nvSpPr>
        <p:spPr bwMode="auto">
          <a:xfrm>
            <a:off x="5135563" y="2967038"/>
            <a:ext cx="233362" cy="1587"/>
          </a:xfrm>
          <a:prstGeom prst="line">
            <a:avLst/>
          </a:prstGeom>
          <a:noFill/>
          <a:ln w="12700">
            <a:solidFill>
              <a:schemeClr val="tx1"/>
            </a:solidFill>
            <a:round/>
            <a:headEnd type="none" w="sm" len="sm"/>
            <a:tailEnd type="none" w="sm" len="sm"/>
          </a:ln>
        </p:spPr>
        <p:txBody>
          <a:bodyPr wrap="none" anchor="ctr">
            <a:prstTxWarp prst="textNoShape">
              <a:avLst/>
            </a:prstTxWarp>
          </a:bodyPr>
          <a:lstStyle/>
          <a:p>
            <a:endParaRPr lang="en-US"/>
          </a:p>
        </p:txBody>
      </p:sp>
      <p:cxnSp>
        <p:nvCxnSpPr>
          <p:cNvPr id="25613" name="AutoShape 24"/>
          <p:cNvCxnSpPr>
            <a:cxnSpLocks noChangeShapeType="1"/>
          </p:cNvCxnSpPr>
          <p:nvPr/>
        </p:nvCxnSpPr>
        <p:spPr bwMode="auto">
          <a:xfrm>
            <a:off x="4672013" y="2886075"/>
            <a:ext cx="0" cy="169863"/>
          </a:xfrm>
          <a:prstGeom prst="straightConnector1">
            <a:avLst/>
          </a:prstGeom>
          <a:noFill/>
          <a:ln w="28575">
            <a:solidFill>
              <a:schemeClr val="tx1"/>
            </a:solidFill>
            <a:round/>
            <a:headEnd type="none" w="sm" len="sm"/>
            <a:tailEnd type="triangle" w="sm" len="sm"/>
          </a:ln>
        </p:spPr>
      </p:cxnSp>
      <p:sp>
        <p:nvSpPr>
          <p:cNvPr id="25614" name="TextBox 1"/>
          <p:cNvSpPr txBox="1">
            <a:spLocks noChangeArrowheads="1"/>
          </p:cNvSpPr>
          <p:nvPr/>
        </p:nvSpPr>
        <p:spPr bwMode="auto">
          <a:xfrm>
            <a:off x="4876800" y="2209800"/>
            <a:ext cx="658813" cy="400050"/>
          </a:xfrm>
          <a:prstGeom prst="rect">
            <a:avLst/>
          </a:prstGeom>
          <a:noFill/>
          <a:ln w="9525">
            <a:noFill/>
            <a:miter lim="800000"/>
            <a:headEnd/>
            <a:tailEnd/>
          </a:ln>
        </p:spPr>
        <p:txBody>
          <a:bodyPr wrap="none">
            <a:prstTxWarp prst="textNoShape">
              <a:avLst/>
            </a:prstTxWarp>
            <a:spAutoFit/>
          </a:bodyPr>
          <a:lstStyle/>
          <a:p>
            <a:r>
              <a:rPr lang="en-US"/>
              <a:t>flow</a:t>
            </a:r>
          </a:p>
        </p:txBody>
      </p:sp>
      <p:sp>
        <p:nvSpPr>
          <p:cNvPr id="25615" name="TextBox 15"/>
          <p:cNvSpPr txBox="1">
            <a:spLocks noChangeArrowheads="1"/>
          </p:cNvSpPr>
          <p:nvPr/>
        </p:nvSpPr>
        <p:spPr bwMode="auto">
          <a:xfrm>
            <a:off x="5410200" y="2724150"/>
            <a:ext cx="569913" cy="400050"/>
          </a:xfrm>
          <a:prstGeom prst="rect">
            <a:avLst/>
          </a:prstGeom>
          <a:noFill/>
          <a:ln w="9525">
            <a:noFill/>
            <a:miter lim="800000"/>
            <a:headEnd/>
            <a:tailEnd/>
          </a:ln>
        </p:spPr>
        <p:txBody>
          <a:bodyPr wrap="none">
            <a:prstTxWarp prst="textNoShape">
              <a:avLst/>
            </a:prstTxWarp>
            <a:spAutoFit/>
          </a:bodyPr>
          <a:lstStyle/>
          <a:p>
            <a:r>
              <a:rPr lang="en-US"/>
              <a:t>anti</a:t>
            </a:r>
          </a:p>
        </p:txBody>
      </p:sp>
      <p:sp>
        <p:nvSpPr>
          <p:cNvPr id="25616" name="TextBox 16"/>
          <p:cNvSpPr txBox="1">
            <a:spLocks noChangeArrowheads="1"/>
          </p:cNvSpPr>
          <p:nvPr/>
        </p:nvSpPr>
        <p:spPr bwMode="auto">
          <a:xfrm>
            <a:off x="3217863" y="2571750"/>
            <a:ext cx="839787" cy="400050"/>
          </a:xfrm>
          <a:prstGeom prst="rect">
            <a:avLst/>
          </a:prstGeom>
          <a:noFill/>
          <a:ln w="9525">
            <a:noFill/>
            <a:miter lim="800000"/>
            <a:headEnd/>
            <a:tailEnd/>
          </a:ln>
        </p:spPr>
        <p:txBody>
          <a:bodyPr wrap="none">
            <a:prstTxWarp prst="textNoShape">
              <a:avLst/>
            </a:prstTxWarp>
            <a:spAutoFit/>
          </a:bodyPr>
          <a:lstStyle/>
          <a:p>
            <a:r>
              <a:rPr lang="en-US"/>
              <a:t>output</a:t>
            </a:r>
          </a:p>
        </p:txBody>
      </p:sp>
      <p:sp>
        <p:nvSpPr>
          <p:cNvPr id="18"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19"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18</a:t>
            </a:fld>
            <a:endParaRPr lang="en-US" dirty="0"/>
          </a:p>
        </p:txBody>
      </p:sp>
    </p:spTree>
    <p:extLst>
      <p:ext uri="{BB962C8B-B14F-4D97-AF65-F5344CB8AC3E}">
        <p14:creationId xmlns:p14="http://schemas.microsoft.com/office/powerpoint/2010/main" val="1544372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ea typeface="ＭＳ Ｐゴシック" charset="-128"/>
                <a:cs typeface="ＭＳ Ｐゴシック" charset="-128"/>
              </a:rPr>
              <a:t>When can two statements execute in parallel?</a:t>
            </a:r>
          </a:p>
        </p:txBody>
      </p:sp>
      <p:sp>
        <p:nvSpPr>
          <p:cNvPr id="26626" name="Rectangle 3"/>
          <p:cNvSpPr>
            <a:spLocks noGrp="1" noChangeArrowheads="1"/>
          </p:cNvSpPr>
          <p:nvPr>
            <p:ph type="body" idx="1"/>
          </p:nvPr>
        </p:nvSpPr>
        <p:spPr/>
        <p:txBody>
          <a:bodyPr/>
          <a:lstStyle/>
          <a:p>
            <a:r>
              <a:rPr lang="en-US">
                <a:ea typeface="ＭＳ Ｐゴシック" charset="-128"/>
                <a:cs typeface="ＭＳ Ｐゴシック" charset="-128"/>
              </a:rPr>
              <a:t>Statements S1 and S2 can execute in parallel if and only if there are </a:t>
            </a:r>
            <a:r>
              <a:rPr lang="en-US" i="1">
                <a:solidFill>
                  <a:srgbClr val="ED181E"/>
                </a:solidFill>
                <a:ea typeface="ＭＳ Ｐゴシック" charset="-128"/>
                <a:cs typeface="ＭＳ Ｐゴシック" charset="-128"/>
              </a:rPr>
              <a:t>no dependences</a:t>
            </a:r>
            <a:r>
              <a:rPr lang="en-US">
                <a:ea typeface="ＭＳ Ｐゴシック" charset="-128"/>
                <a:cs typeface="ＭＳ Ｐゴシック" charset="-128"/>
              </a:rPr>
              <a:t> between S1 and S2</a:t>
            </a:r>
          </a:p>
          <a:p>
            <a:pPr lvl="1"/>
            <a:r>
              <a:rPr lang="en-US"/>
              <a:t>True dependences</a:t>
            </a:r>
          </a:p>
          <a:p>
            <a:pPr lvl="1"/>
            <a:r>
              <a:rPr lang="en-US"/>
              <a:t>Anti-dependences</a:t>
            </a:r>
          </a:p>
          <a:p>
            <a:pPr lvl="1"/>
            <a:r>
              <a:rPr lang="en-US"/>
              <a:t>Output dependences</a:t>
            </a:r>
          </a:p>
          <a:p>
            <a:r>
              <a:rPr lang="en-US">
                <a:ea typeface="ＭＳ Ｐゴシック" charset="-128"/>
                <a:cs typeface="ＭＳ Ｐゴシック" charset="-128"/>
              </a:rPr>
              <a:t>Some dependences can be remove by modifying the program</a:t>
            </a:r>
          </a:p>
          <a:p>
            <a:pPr lvl="1"/>
            <a:r>
              <a:rPr lang="en-US"/>
              <a:t>Rearranging statements</a:t>
            </a:r>
          </a:p>
          <a:p>
            <a:pPr lvl="1"/>
            <a:r>
              <a:rPr lang="en-US"/>
              <a:t>Eliminating statements</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19</a:t>
            </a:fld>
            <a:endParaRPr lang="en-US" dirty="0"/>
          </a:p>
        </p:txBody>
      </p:sp>
    </p:spTree>
    <p:extLst>
      <p:ext uri="{BB962C8B-B14F-4D97-AF65-F5344CB8AC3E}">
        <p14:creationId xmlns:p14="http://schemas.microsoft.com/office/powerpoint/2010/main" val="3995649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dirty="0" smtClean="0">
                <a:ea typeface="ＭＳ Ｐゴシック" charset="-128"/>
                <a:cs typeface="ＭＳ Ｐゴシック" charset="-128"/>
              </a:rPr>
              <a:t>Overview</a:t>
            </a:r>
            <a:endParaRPr lang="en-US" dirty="0">
              <a:ea typeface="ＭＳ Ｐゴシック" charset="-128"/>
              <a:cs typeface="ＭＳ Ｐゴシック" charset="-128"/>
            </a:endParaRPr>
          </a:p>
        </p:txBody>
      </p:sp>
      <p:sp>
        <p:nvSpPr>
          <p:cNvPr id="9218" name="Rectangle 3"/>
          <p:cNvSpPr>
            <a:spLocks noGrp="1" noChangeArrowheads="1"/>
          </p:cNvSpPr>
          <p:nvPr>
            <p:ph type="body" idx="1"/>
          </p:nvPr>
        </p:nvSpPr>
        <p:spPr/>
        <p:txBody>
          <a:bodyPr/>
          <a:lstStyle/>
          <a:p>
            <a:pPr>
              <a:lnSpc>
                <a:spcPct val="90000"/>
              </a:lnSpc>
            </a:pPr>
            <a:r>
              <a:rPr lang="en-US" dirty="0" smtClean="0"/>
              <a:t>Dependencies</a:t>
            </a:r>
          </a:p>
          <a:p>
            <a:pPr>
              <a:lnSpc>
                <a:spcPct val="90000"/>
              </a:lnSpc>
            </a:pPr>
            <a:r>
              <a:rPr lang="en-US" dirty="0" smtClean="0"/>
              <a:t>Patterns</a:t>
            </a:r>
          </a:p>
          <a:p>
            <a:pPr lvl="1">
              <a:lnSpc>
                <a:spcPct val="90000"/>
              </a:lnSpc>
            </a:pPr>
            <a:r>
              <a:rPr lang="en-US" dirty="0" smtClean="0"/>
              <a:t>Serial/Parallel Control Patterns</a:t>
            </a:r>
          </a:p>
          <a:p>
            <a:pPr lvl="1">
              <a:lnSpc>
                <a:spcPct val="90000"/>
              </a:lnSpc>
            </a:pPr>
            <a:r>
              <a:rPr lang="en-US" dirty="0" smtClean="0"/>
              <a:t>Serial/Parallel Data Management Patterns</a:t>
            </a:r>
          </a:p>
          <a:p>
            <a:pPr>
              <a:lnSpc>
                <a:spcPct val="90000"/>
              </a:lnSpc>
            </a:pPr>
            <a:r>
              <a:rPr lang="en-US" dirty="0" smtClean="0"/>
              <a:t>Map Pattern</a:t>
            </a:r>
          </a:p>
          <a:p>
            <a:pPr lvl="1">
              <a:lnSpc>
                <a:spcPct val="90000"/>
              </a:lnSpc>
            </a:pPr>
            <a:r>
              <a:rPr lang="en-US" dirty="0" smtClean="0"/>
              <a:t>Map</a:t>
            </a:r>
          </a:p>
          <a:p>
            <a:pPr lvl="1">
              <a:lnSpc>
                <a:spcPct val="90000"/>
              </a:lnSpc>
            </a:pPr>
            <a:r>
              <a:rPr lang="en-US" dirty="0" smtClean="0"/>
              <a:t>Optimizations</a:t>
            </a:r>
          </a:p>
          <a:p>
            <a:pPr lvl="1">
              <a:lnSpc>
                <a:spcPct val="90000"/>
              </a:lnSpc>
            </a:pPr>
            <a:r>
              <a:rPr lang="en-US" dirty="0" smtClean="0"/>
              <a:t>Related Patterns</a:t>
            </a:r>
          </a:p>
          <a:p>
            <a:pPr lvl="1">
              <a:lnSpc>
                <a:spcPct val="90000"/>
              </a:lnSpc>
            </a:pPr>
            <a:r>
              <a:rPr lang="en-US" dirty="0" smtClean="0"/>
              <a:t>Example</a:t>
            </a:r>
            <a:endParaRPr lang="en-US" dirty="0" smtClean="0"/>
          </a:p>
        </p:txBody>
      </p:sp>
      <p:sp>
        <p:nvSpPr>
          <p:cNvPr id="8"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9"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a:t>
            </a:fld>
            <a:endParaRPr lang="en-US" dirty="0"/>
          </a:p>
        </p:txBody>
      </p:sp>
    </p:spTree>
    <p:extLst>
      <p:ext uri="{BB962C8B-B14F-4D97-AF65-F5344CB8AC3E}">
        <p14:creationId xmlns:p14="http://schemas.microsoft.com/office/powerpoint/2010/main" val="905034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a:ea typeface="ＭＳ Ｐゴシック" charset="-128"/>
                <a:cs typeface="ＭＳ Ｐゴシック" charset="-128"/>
              </a:rPr>
              <a:t>How do you compute dependence?</a:t>
            </a:r>
          </a:p>
        </p:txBody>
      </p:sp>
      <p:sp>
        <p:nvSpPr>
          <p:cNvPr id="27650" name="Rectangle 3"/>
          <p:cNvSpPr>
            <a:spLocks noGrp="1" noChangeArrowheads="1"/>
          </p:cNvSpPr>
          <p:nvPr>
            <p:ph type="body" idx="1"/>
          </p:nvPr>
        </p:nvSpPr>
        <p:spPr/>
        <p:txBody>
          <a:bodyPr>
            <a:normAutofit lnSpcReduction="10000"/>
          </a:bodyPr>
          <a:lstStyle/>
          <a:p>
            <a:r>
              <a:rPr lang="en-US">
                <a:ea typeface="ＭＳ Ｐゴシック" charset="-128"/>
                <a:cs typeface="ＭＳ Ｐゴシック" charset="-128"/>
              </a:rPr>
              <a:t>Data dependence relations can be found by comparing the IN and OUT sets of each node</a:t>
            </a:r>
          </a:p>
          <a:p>
            <a:r>
              <a:rPr lang="en-US">
                <a:ea typeface="ＭＳ Ｐゴシック" charset="-128"/>
                <a:cs typeface="ＭＳ Ｐゴシック" charset="-128"/>
              </a:rPr>
              <a:t>The IN and OUT sets of a statement </a:t>
            </a:r>
            <a:r>
              <a:rPr lang="en-US">
                <a:solidFill>
                  <a:srgbClr val="ED181E"/>
                </a:solidFill>
                <a:ea typeface="ＭＳ Ｐゴシック" charset="-128"/>
                <a:cs typeface="ＭＳ Ｐゴシック" charset="-128"/>
              </a:rPr>
              <a:t>S</a:t>
            </a:r>
            <a:r>
              <a:rPr lang="en-US">
                <a:ea typeface="ＭＳ Ｐゴシック" charset="-128"/>
                <a:cs typeface="ＭＳ Ｐゴシック" charset="-128"/>
              </a:rPr>
              <a:t> are defined as:</a:t>
            </a:r>
          </a:p>
          <a:p>
            <a:pPr lvl="1"/>
            <a:r>
              <a:rPr lang="en-US">
                <a:solidFill>
                  <a:srgbClr val="ED181E"/>
                </a:solidFill>
              </a:rPr>
              <a:t>IN(S)</a:t>
            </a:r>
            <a:r>
              <a:rPr lang="en-US"/>
              <a:t> : set of memory locations (variables) that may be used in </a:t>
            </a:r>
            <a:r>
              <a:rPr lang="en-US">
                <a:solidFill>
                  <a:srgbClr val="ED181E"/>
                </a:solidFill>
              </a:rPr>
              <a:t>S</a:t>
            </a:r>
            <a:endParaRPr lang="en-US"/>
          </a:p>
          <a:p>
            <a:pPr lvl="1"/>
            <a:r>
              <a:rPr lang="en-US">
                <a:solidFill>
                  <a:srgbClr val="ED181E"/>
                </a:solidFill>
              </a:rPr>
              <a:t>OUT(S)</a:t>
            </a:r>
            <a:r>
              <a:rPr lang="en-US"/>
              <a:t> : set of memory locations (variables) that may be modified by </a:t>
            </a:r>
            <a:r>
              <a:rPr lang="en-US">
                <a:solidFill>
                  <a:srgbClr val="ED181E"/>
                </a:solidFill>
              </a:rPr>
              <a:t>S</a:t>
            </a:r>
            <a:endParaRPr lang="en-US"/>
          </a:p>
          <a:p>
            <a:r>
              <a:rPr lang="en-US">
                <a:ea typeface="ＭＳ Ｐゴシック" charset="-128"/>
                <a:cs typeface="ＭＳ Ｐゴシック" charset="-128"/>
              </a:rPr>
              <a:t>Note that these sets include all memory locations that may be fetched or modified</a:t>
            </a:r>
          </a:p>
          <a:p>
            <a:r>
              <a:rPr lang="en-US">
                <a:ea typeface="ＭＳ Ｐゴシック" charset="-128"/>
                <a:cs typeface="ＭＳ Ｐゴシック" charset="-128"/>
              </a:rPr>
              <a:t>As such, the sets can be conservatively large</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20</a:t>
            </a:fld>
            <a:endParaRPr lang="en-US" dirty="0"/>
          </a:p>
        </p:txBody>
      </p:sp>
    </p:spTree>
    <p:extLst>
      <p:ext uri="{BB962C8B-B14F-4D97-AF65-F5344CB8AC3E}">
        <p14:creationId xmlns:p14="http://schemas.microsoft.com/office/powerpoint/2010/main" val="277581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dirty="0">
                <a:ea typeface="ＭＳ Ｐゴシック" charset="-128"/>
                <a:cs typeface="ＭＳ Ｐゴシック" charset="-128"/>
              </a:rPr>
              <a:t>IN</a:t>
            </a:r>
            <a:r>
              <a:rPr lang="en-US" dirty="0" smtClean="0">
                <a:ea typeface="ＭＳ Ｐゴシック" charset="-128"/>
                <a:cs typeface="ＭＳ Ｐゴシック" charset="-128"/>
              </a:rPr>
              <a:t> / OUT </a:t>
            </a:r>
            <a:r>
              <a:rPr lang="en-US" dirty="0">
                <a:ea typeface="ＭＳ Ｐゴシック" charset="-128"/>
                <a:cs typeface="ＭＳ Ｐゴシック" charset="-128"/>
              </a:rPr>
              <a:t>Sets and Computing Dependence</a:t>
            </a:r>
          </a:p>
        </p:txBody>
      </p:sp>
      <p:sp>
        <p:nvSpPr>
          <p:cNvPr id="28674" name="Rectangle 3"/>
          <p:cNvSpPr>
            <a:spLocks noGrp="1" noChangeArrowheads="1"/>
          </p:cNvSpPr>
          <p:nvPr>
            <p:ph type="body" idx="1"/>
          </p:nvPr>
        </p:nvSpPr>
        <p:spPr/>
        <p:txBody>
          <a:bodyPr/>
          <a:lstStyle/>
          <a:p>
            <a:r>
              <a:rPr lang="en-US">
                <a:ea typeface="ＭＳ Ｐゴシック" charset="-128"/>
                <a:cs typeface="ＭＳ Ｐゴシック" charset="-128"/>
              </a:rPr>
              <a:t>Assuming that there is a path from </a:t>
            </a:r>
            <a:r>
              <a:rPr lang="en-US">
                <a:solidFill>
                  <a:srgbClr val="ED181E"/>
                </a:solidFill>
                <a:ea typeface="ＭＳ Ｐゴシック" charset="-128"/>
                <a:cs typeface="ＭＳ Ｐゴシック" charset="-128"/>
              </a:rPr>
              <a:t>S1</a:t>
            </a:r>
            <a:r>
              <a:rPr lang="en-US">
                <a:ea typeface="ＭＳ Ｐゴシック" charset="-128"/>
                <a:cs typeface="ＭＳ Ｐゴシック" charset="-128"/>
              </a:rPr>
              <a:t> to </a:t>
            </a:r>
            <a:r>
              <a:rPr lang="en-US">
                <a:solidFill>
                  <a:srgbClr val="ED181E"/>
                </a:solidFill>
                <a:ea typeface="ＭＳ Ｐゴシック" charset="-128"/>
                <a:cs typeface="ＭＳ Ｐゴシック" charset="-128"/>
              </a:rPr>
              <a:t>S2</a:t>
            </a:r>
            <a:r>
              <a:rPr lang="en-US">
                <a:ea typeface="ＭＳ Ｐゴシック" charset="-128"/>
                <a:cs typeface="ＭＳ Ｐゴシック" charset="-128"/>
              </a:rPr>
              <a:t> , the following shows how to intersect the IN and OUT sets to test for data dependence</a:t>
            </a:r>
          </a:p>
          <a:p>
            <a:endParaRPr lang="en-US">
              <a:ea typeface="ＭＳ Ｐゴシック" charset="-128"/>
              <a:cs typeface="ＭＳ Ｐゴシック" charset="-128"/>
            </a:endParaRPr>
          </a:p>
          <a:p>
            <a:endParaRPr lang="en-US">
              <a:ea typeface="ＭＳ Ｐゴシック" charset="-128"/>
              <a:cs typeface="ＭＳ Ｐゴシック" charset="-128"/>
            </a:endParaRPr>
          </a:p>
        </p:txBody>
      </p:sp>
      <p:graphicFrame>
        <p:nvGraphicFramePr>
          <p:cNvPr id="28675" name="Object 2"/>
          <p:cNvGraphicFramePr>
            <a:graphicFrameLocks noChangeAspect="1"/>
          </p:cNvGraphicFramePr>
          <p:nvPr/>
        </p:nvGraphicFramePr>
        <p:xfrm>
          <a:off x="685800" y="2971800"/>
          <a:ext cx="8004175" cy="1744663"/>
        </p:xfrm>
        <a:graphic>
          <a:graphicData uri="http://schemas.openxmlformats.org/presentationml/2006/ole">
            <mc:AlternateContent xmlns:mc="http://schemas.openxmlformats.org/markup-compatibility/2006">
              <mc:Choice xmlns:v="urn:schemas-microsoft-com:vml" Requires="v">
                <p:oleObj spid="_x0000_s24584" name="Equation" r:id="rId3" imgW="3263900" imgH="711200" progId="Equation.3">
                  <p:embed/>
                </p:oleObj>
              </mc:Choice>
              <mc:Fallback>
                <p:oleObj name="Equation" r:id="rId3" imgW="32639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971800"/>
                        <a:ext cx="8004175" cy="1744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6"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21</a:t>
            </a:fld>
            <a:endParaRPr lang="en-US" dirty="0"/>
          </a:p>
        </p:txBody>
      </p:sp>
    </p:spTree>
    <p:extLst>
      <p:ext uri="{BB962C8B-B14F-4D97-AF65-F5344CB8AC3E}">
        <p14:creationId xmlns:p14="http://schemas.microsoft.com/office/powerpoint/2010/main" val="802169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charset="-128"/>
                <a:cs typeface="ＭＳ Ｐゴシック" charset="-128"/>
              </a:rPr>
              <a:t>Loop-Level Parallelism</a:t>
            </a:r>
          </a:p>
        </p:txBody>
      </p:sp>
      <p:sp>
        <p:nvSpPr>
          <p:cNvPr id="1039363" name="Rectangle 3"/>
          <p:cNvSpPr>
            <a:spLocks noGrp="1" noChangeArrowheads="1"/>
          </p:cNvSpPr>
          <p:nvPr>
            <p:ph type="body" idx="1"/>
          </p:nvPr>
        </p:nvSpPr>
        <p:spPr/>
        <p:txBody>
          <a:bodyPr>
            <a:normAutofit fontScale="92500" lnSpcReduction="10000"/>
          </a:bodyPr>
          <a:lstStyle/>
          <a:p>
            <a:pPr>
              <a:tabLst>
                <a:tab pos="1373188" algn="l"/>
              </a:tabLst>
            </a:pPr>
            <a:r>
              <a:rPr lang="en-US" dirty="0">
                <a:ea typeface="ＭＳ Ｐゴシック" charset="-128"/>
                <a:cs typeface="ＭＳ Ｐゴシック" charset="-128"/>
              </a:rPr>
              <a:t>Significant parallelism can be identified </a:t>
            </a:r>
            <a:r>
              <a:rPr lang="en-US" u="sng" dirty="0">
                <a:ea typeface="ＭＳ Ｐゴシック" charset="-128"/>
                <a:cs typeface="ＭＳ Ｐゴシック" charset="-128"/>
              </a:rPr>
              <a:t>within</a:t>
            </a:r>
            <a:r>
              <a:rPr lang="en-US" dirty="0">
                <a:ea typeface="ＭＳ Ｐゴシック" charset="-128"/>
                <a:cs typeface="ＭＳ Ｐゴシック" charset="-128"/>
              </a:rPr>
              <a:t> loops</a:t>
            </a:r>
          </a:p>
          <a:p>
            <a:pPr>
              <a:buFont typeface="Wingdings" charset="2"/>
              <a:buNone/>
              <a:tabLst>
                <a:tab pos="1373188" algn="l"/>
              </a:tabLst>
            </a:pPr>
            <a:endParaRPr lang="en-US" dirty="0">
              <a:ea typeface="ＭＳ Ｐゴシック" charset="-128"/>
              <a:cs typeface="ＭＳ Ｐゴシック" charset="-128"/>
            </a:endParaRPr>
          </a:p>
          <a:p>
            <a:pPr>
              <a:buFont typeface="Wingdings" charset="2"/>
              <a:buNone/>
              <a:tabLst>
                <a:tab pos="1373188" algn="l"/>
              </a:tabLst>
            </a:pPr>
            <a:r>
              <a:rPr lang="en-US" dirty="0">
                <a:ea typeface="ＭＳ Ｐゴシック" charset="-128"/>
                <a:cs typeface="ＭＳ Ｐゴシック" charset="-128"/>
              </a:rPr>
              <a:t>	for (</a:t>
            </a:r>
            <a:r>
              <a:rPr lang="en-US" dirty="0" err="1">
                <a:ea typeface="ＭＳ Ｐゴシック" charset="-128"/>
                <a:cs typeface="ＭＳ Ｐゴシック" charset="-128"/>
              </a:rPr>
              <a:t>i</a:t>
            </a:r>
            <a:r>
              <a:rPr lang="en-US" dirty="0">
                <a:ea typeface="ＭＳ Ｐゴシック" charset="-128"/>
                <a:cs typeface="ＭＳ Ｐゴシック" charset="-128"/>
              </a:rPr>
              <a:t>=0; </a:t>
            </a:r>
            <a:r>
              <a:rPr lang="en-US" dirty="0" err="1">
                <a:ea typeface="ＭＳ Ｐゴシック" charset="-128"/>
                <a:cs typeface="ＭＳ Ｐゴシック" charset="-128"/>
              </a:rPr>
              <a:t>i</a:t>
            </a:r>
            <a:r>
              <a:rPr lang="en-US" dirty="0">
                <a:ea typeface="ＭＳ Ｐゴシック" charset="-128"/>
                <a:cs typeface="ＭＳ Ｐゴシック" charset="-128"/>
              </a:rPr>
              <a:t>&lt;100; </a:t>
            </a:r>
            <a:r>
              <a:rPr lang="en-US" dirty="0" err="1">
                <a:ea typeface="ＭＳ Ｐゴシック" charset="-128"/>
                <a:cs typeface="ＭＳ Ｐゴシック" charset="-128"/>
              </a:rPr>
              <a:t>i</a:t>
            </a:r>
            <a:r>
              <a:rPr lang="en-US" dirty="0">
                <a:ea typeface="ＭＳ Ｐゴシック" charset="-128"/>
                <a:cs typeface="ＭＳ Ｐゴシック" charset="-128"/>
              </a:rPr>
              <a:t>++)</a:t>
            </a:r>
            <a:br>
              <a:rPr lang="en-US" dirty="0">
                <a:ea typeface="ＭＳ Ｐゴシック" charset="-128"/>
                <a:cs typeface="ＭＳ Ｐゴシック" charset="-128"/>
              </a:rPr>
            </a:br>
            <a:r>
              <a:rPr lang="en-US" dirty="0">
                <a:ea typeface="ＭＳ Ｐゴシック" charset="-128"/>
                <a:cs typeface="ＭＳ Ｐゴシック" charset="-128"/>
              </a:rPr>
              <a:t>    S1: </a:t>
            </a:r>
            <a:r>
              <a:rPr lang="en-US" dirty="0" err="1">
                <a:ea typeface="ＭＳ Ｐゴシック" charset="-128"/>
                <a:cs typeface="ＭＳ Ｐゴシック" charset="-128"/>
              </a:rPr>
              <a:t>a[i</a:t>
            </a:r>
            <a:r>
              <a:rPr lang="en-US" dirty="0">
                <a:ea typeface="ＭＳ Ｐゴシック" charset="-128"/>
                <a:cs typeface="ＭＳ Ｐゴシック" charset="-128"/>
              </a:rPr>
              <a:t>] = </a:t>
            </a:r>
            <a:r>
              <a:rPr lang="en-US" dirty="0" err="1">
                <a:ea typeface="ＭＳ Ｐゴシック" charset="-128"/>
                <a:cs typeface="ＭＳ Ｐゴシック" charset="-128"/>
              </a:rPr>
              <a:t>i</a:t>
            </a:r>
            <a:r>
              <a:rPr lang="en-US" dirty="0">
                <a:ea typeface="ＭＳ Ｐゴシック" charset="-128"/>
                <a:cs typeface="ＭＳ Ｐゴシック" charset="-128"/>
              </a:rPr>
              <a:t>;</a:t>
            </a:r>
          </a:p>
          <a:p>
            <a:pPr>
              <a:buFont typeface="Wingdings" charset="2"/>
              <a:buNone/>
              <a:tabLst>
                <a:tab pos="1373188" algn="l"/>
              </a:tabLst>
            </a:pPr>
            <a:endParaRPr lang="en-US" dirty="0">
              <a:ea typeface="ＭＳ Ｐゴシック" charset="-128"/>
              <a:cs typeface="ＭＳ Ｐゴシック" charset="-128"/>
            </a:endParaRPr>
          </a:p>
          <a:p>
            <a:pPr>
              <a:tabLst>
                <a:tab pos="1373188" algn="l"/>
              </a:tabLst>
            </a:pPr>
            <a:endParaRPr lang="en-US" dirty="0">
              <a:ea typeface="ＭＳ Ｐゴシック" charset="-128"/>
              <a:cs typeface="ＭＳ Ｐゴシック" charset="-128"/>
            </a:endParaRPr>
          </a:p>
          <a:p>
            <a:pPr>
              <a:tabLst>
                <a:tab pos="1373188" algn="l"/>
              </a:tabLst>
            </a:pPr>
            <a:r>
              <a:rPr lang="en-US" dirty="0">
                <a:ea typeface="ＭＳ Ｐゴシック" charset="-128"/>
                <a:cs typeface="ＭＳ Ｐゴシック" charset="-128"/>
              </a:rPr>
              <a:t>Dependencies?  What about </a:t>
            </a:r>
            <a:r>
              <a:rPr lang="en-US" i="1" dirty="0" err="1">
                <a:ea typeface="ＭＳ Ｐゴシック" charset="-128"/>
                <a:cs typeface="ＭＳ Ｐゴシック" charset="-128"/>
              </a:rPr>
              <a:t>i</a:t>
            </a:r>
            <a:r>
              <a:rPr lang="en-US" dirty="0">
                <a:ea typeface="ＭＳ Ｐゴシック" charset="-128"/>
                <a:cs typeface="ＭＳ Ｐゴシック" charset="-128"/>
              </a:rPr>
              <a:t>, the loop index?</a:t>
            </a:r>
          </a:p>
          <a:p>
            <a:pPr>
              <a:tabLst>
                <a:tab pos="1373188" algn="l"/>
              </a:tabLst>
            </a:pPr>
            <a:r>
              <a:rPr lang="en-US" i="1" dirty="0">
                <a:ea typeface="ＭＳ Ｐゴシック" charset="-128"/>
                <a:cs typeface="ＭＳ Ｐゴシック" charset="-128"/>
              </a:rPr>
              <a:t>DOALL</a:t>
            </a:r>
            <a:r>
              <a:rPr lang="en-US" dirty="0">
                <a:ea typeface="ＭＳ Ｐゴシック" charset="-128"/>
                <a:cs typeface="ＭＳ Ｐゴシック" charset="-128"/>
              </a:rPr>
              <a:t> </a:t>
            </a:r>
            <a:r>
              <a:rPr lang="en-US" dirty="0" smtClean="0">
                <a:ea typeface="ＭＳ Ｐゴシック" charset="-128"/>
                <a:cs typeface="ＭＳ Ｐゴシック" charset="-128"/>
              </a:rPr>
              <a:t>loop (a.k.a. </a:t>
            </a:r>
            <a:r>
              <a:rPr lang="en-US" i="1" dirty="0" err="1" smtClean="0">
                <a:ea typeface="ＭＳ Ｐゴシック" charset="-128"/>
                <a:cs typeface="ＭＳ Ｐゴシック" charset="-128"/>
              </a:rPr>
              <a:t>foreach</a:t>
            </a:r>
            <a:r>
              <a:rPr lang="en-US" i="1" dirty="0" smtClean="0">
                <a:ea typeface="ＭＳ Ｐゴシック" charset="-128"/>
                <a:cs typeface="ＭＳ Ｐゴシック" charset="-128"/>
              </a:rPr>
              <a:t> </a:t>
            </a:r>
            <a:r>
              <a:rPr lang="en-US" dirty="0" smtClean="0">
                <a:ea typeface="ＭＳ Ｐゴシック" charset="-128"/>
                <a:cs typeface="ＭＳ Ｐゴシック" charset="-128"/>
              </a:rPr>
              <a:t>loop)</a:t>
            </a:r>
          </a:p>
          <a:p>
            <a:pPr lvl="1">
              <a:tabLst>
                <a:tab pos="1373188" algn="l"/>
              </a:tabLst>
            </a:pPr>
            <a:r>
              <a:rPr lang="en-US" dirty="0"/>
              <a:t>All iterations are independent of each other</a:t>
            </a:r>
          </a:p>
          <a:p>
            <a:pPr lvl="1">
              <a:tabLst>
                <a:tab pos="1373188" algn="l"/>
              </a:tabLst>
            </a:pPr>
            <a:r>
              <a:rPr lang="en-US" dirty="0"/>
              <a:t>All statements be executed in parallel at the same time</a:t>
            </a:r>
          </a:p>
          <a:p>
            <a:pPr lvl="2">
              <a:tabLst>
                <a:tab pos="1373188" algn="l"/>
              </a:tabLst>
            </a:pPr>
            <a:r>
              <a:rPr lang="en-US" dirty="0"/>
              <a:t>Is this really true</a:t>
            </a:r>
            <a:r>
              <a:rPr lang="en-US" dirty="0" smtClean="0"/>
              <a:t>?</a:t>
            </a:r>
            <a:endParaRPr lang="en-US" dirty="0"/>
          </a:p>
        </p:txBody>
      </p:sp>
      <p:sp>
        <p:nvSpPr>
          <p:cNvPr id="1039365" name="Text Box 5"/>
          <p:cNvSpPr txBox="1">
            <a:spLocks noChangeArrowheads="1"/>
          </p:cNvSpPr>
          <p:nvPr/>
        </p:nvSpPr>
        <p:spPr bwMode="auto">
          <a:xfrm>
            <a:off x="4787900" y="2016125"/>
            <a:ext cx="3368675" cy="1800225"/>
          </a:xfrm>
          <a:prstGeom prst="rect">
            <a:avLst/>
          </a:prstGeom>
          <a:noFill/>
          <a:ln w="9525">
            <a:noFill/>
            <a:miter lim="800000"/>
            <a:headEnd/>
            <a:tailEnd/>
          </a:ln>
        </p:spPr>
        <p:txBody>
          <a:bodyPr wrap="none">
            <a:prstTxWarp prst="textNoShape">
              <a:avLst/>
            </a:prstTxWarp>
            <a:spAutoFit/>
          </a:bodyPr>
          <a:lstStyle/>
          <a:p>
            <a:pPr algn="l">
              <a:spcBef>
                <a:spcPct val="20000"/>
              </a:spcBef>
              <a:buSzPct val="75000"/>
              <a:buFont typeface="Wingdings" charset="2"/>
              <a:buNone/>
            </a:pPr>
            <a:r>
              <a:rPr lang="en-US" sz="2800"/>
              <a:t>for (i=0; i&lt;100; i++) {</a:t>
            </a:r>
            <a:br>
              <a:rPr lang="en-US" sz="2800"/>
            </a:br>
            <a:r>
              <a:rPr lang="en-US" sz="2800"/>
              <a:t>    S1: a[i] = i;</a:t>
            </a:r>
            <a:br>
              <a:rPr lang="en-US" sz="2800"/>
            </a:br>
            <a:r>
              <a:rPr lang="en-US" sz="2800"/>
              <a:t>    S2: b[i] = 2*i;</a:t>
            </a:r>
            <a:br>
              <a:rPr lang="en-US" sz="2800"/>
            </a:br>
            <a:r>
              <a:rPr lang="en-US" sz="2800"/>
              <a:t>}</a:t>
            </a:r>
            <a:endParaRPr lang="en-US"/>
          </a:p>
        </p:txBody>
      </p:sp>
      <p:sp>
        <p:nvSpPr>
          <p:cNvPr id="5"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6"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22</a:t>
            </a:fld>
            <a:endParaRPr lang="en-US" dirty="0"/>
          </a:p>
        </p:txBody>
      </p:sp>
    </p:spTree>
    <p:extLst>
      <p:ext uri="{BB962C8B-B14F-4D97-AF65-F5344CB8AC3E}">
        <p14:creationId xmlns:p14="http://schemas.microsoft.com/office/powerpoint/2010/main" val="4235915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9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93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936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3936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3936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03936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03936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0393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63" grpId="0" build="p" autoUpdateAnimBg="0"/>
      <p:bldP spid="103936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a:ea typeface="ＭＳ Ｐゴシック" charset="-128"/>
                <a:cs typeface="ＭＳ Ｐゴシック" charset="-128"/>
              </a:rPr>
              <a:t>Iteration Space</a:t>
            </a:r>
          </a:p>
        </p:txBody>
      </p:sp>
      <p:sp>
        <p:nvSpPr>
          <p:cNvPr id="30722" name="Rectangle 3"/>
          <p:cNvSpPr>
            <a:spLocks noGrp="1" noChangeArrowheads="1"/>
          </p:cNvSpPr>
          <p:nvPr>
            <p:ph type="body" idx="1"/>
          </p:nvPr>
        </p:nvSpPr>
        <p:spPr/>
        <p:txBody>
          <a:bodyPr/>
          <a:lstStyle/>
          <a:p>
            <a:r>
              <a:rPr lang="en-US">
                <a:ea typeface="ＭＳ Ｐゴシック" charset="-128"/>
                <a:cs typeface="ＭＳ Ｐゴシック" charset="-128"/>
              </a:rPr>
              <a:t>Unroll loop into separate statements / iterations</a:t>
            </a:r>
          </a:p>
          <a:p>
            <a:r>
              <a:rPr lang="en-US">
                <a:ea typeface="ＭＳ Ｐゴシック" charset="-128"/>
                <a:cs typeface="ＭＳ Ｐゴシック" charset="-128"/>
              </a:rPr>
              <a:t>Show dependences between iterations</a:t>
            </a:r>
          </a:p>
          <a:p>
            <a:endParaRPr lang="en-US">
              <a:ea typeface="ＭＳ Ｐゴシック" charset="-128"/>
              <a:cs typeface="ＭＳ Ｐゴシック" charset="-128"/>
            </a:endParaRPr>
          </a:p>
          <a:p>
            <a:pPr>
              <a:buFont typeface="Wingdings" charset="2"/>
              <a:buNone/>
            </a:pPr>
            <a:r>
              <a:rPr lang="en-US">
                <a:ea typeface="ＭＳ Ｐゴシック" charset="-128"/>
                <a:cs typeface="ＭＳ Ｐゴシック" charset="-128"/>
              </a:rPr>
              <a:t>	for (i=0; i&lt;100; i++)</a:t>
            </a:r>
          </a:p>
          <a:p>
            <a:pPr>
              <a:buFont typeface="Wingdings" charset="2"/>
              <a:buNone/>
            </a:pPr>
            <a:r>
              <a:rPr lang="en-US">
                <a:ea typeface="ＭＳ Ｐゴシック" charset="-128"/>
                <a:cs typeface="ＭＳ Ｐゴシック" charset="-128"/>
              </a:rPr>
              <a:t>	    S1: a[i] = i;</a:t>
            </a:r>
          </a:p>
          <a:p>
            <a:endParaRPr lang="en-US">
              <a:ea typeface="ＭＳ Ｐゴシック" charset="-128"/>
              <a:cs typeface="ＭＳ Ｐゴシック" charset="-128"/>
            </a:endParaRPr>
          </a:p>
        </p:txBody>
      </p:sp>
      <p:sp>
        <p:nvSpPr>
          <p:cNvPr id="30723" name="Oval 6"/>
          <p:cNvSpPr>
            <a:spLocks noChangeArrowheads="1"/>
          </p:cNvSpPr>
          <p:nvPr/>
        </p:nvSpPr>
        <p:spPr bwMode="auto">
          <a:xfrm>
            <a:off x="4876800" y="47577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0</a:t>
            </a:r>
            <a:endParaRPr lang="en-US" b="1"/>
          </a:p>
        </p:txBody>
      </p:sp>
      <p:sp>
        <p:nvSpPr>
          <p:cNvPr id="30724" name="Oval 7"/>
          <p:cNvSpPr>
            <a:spLocks noChangeArrowheads="1"/>
          </p:cNvSpPr>
          <p:nvPr/>
        </p:nvSpPr>
        <p:spPr bwMode="auto">
          <a:xfrm>
            <a:off x="4876800" y="52578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S2</a:t>
            </a:r>
            <a:r>
              <a:rPr lang="en-US" sz="1600" b="1" baseline="50000"/>
              <a:t>0</a:t>
            </a:r>
            <a:endParaRPr lang="en-US" b="1"/>
          </a:p>
        </p:txBody>
      </p:sp>
      <p:cxnSp>
        <p:nvCxnSpPr>
          <p:cNvPr id="30725" name="AutoShape 10"/>
          <p:cNvCxnSpPr>
            <a:cxnSpLocks noChangeShapeType="1"/>
            <a:stCxn id="30723" idx="4"/>
            <a:endCxn id="30724" idx="0"/>
          </p:cNvCxnSpPr>
          <p:nvPr/>
        </p:nvCxnSpPr>
        <p:spPr bwMode="auto">
          <a:xfrm>
            <a:off x="5246688" y="5087938"/>
            <a:ext cx="0" cy="169862"/>
          </a:xfrm>
          <a:prstGeom prst="straightConnector1">
            <a:avLst/>
          </a:prstGeom>
          <a:noFill/>
          <a:ln w="28575">
            <a:solidFill>
              <a:schemeClr val="tx1"/>
            </a:solidFill>
            <a:round/>
            <a:headEnd type="none" w="sm" len="sm"/>
            <a:tailEnd type="triangle" w="sm" len="sm"/>
          </a:ln>
        </p:spPr>
      </p:cxnSp>
      <p:sp>
        <p:nvSpPr>
          <p:cNvPr id="30726" name="Text Box 16"/>
          <p:cNvSpPr txBox="1">
            <a:spLocks noChangeArrowheads="1"/>
          </p:cNvSpPr>
          <p:nvPr/>
        </p:nvSpPr>
        <p:spPr bwMode="auto">
          <a:xfrm>
            <a:off x="4784725" y="2514600"/>
            <a:ext cx="3368675" cy="2057400"/>
          </a:xfrm>
          <a:prstGeom prst="rect">
            <a:avLst/>
          </a:prstGeom>
          <a:noFill/>
          <a:ln w="9525">
            <a:noFill/>
            <a:miter lim="800000"/>
            <a:headEnd/>
            <a:tailEnd/>
          </a:ln>
        </p:spPr>
        <p:txBody>
          <a:bodyPr wrap="none">
            <a:prstTxWarp prst="textNoShape">
              <a:avLst/>
            </a:prstTxWarp>
            <a:spAutoFit/>
          </a:bodyPr>
          <a:lstStyle/>
          <a:p>
            <a:pPr algn="l">
              <a:spcBef>
                <a:spcPct val="20000"/>
              </a:spcBef>
              <a:buSzPct val="75000"/>
              <a:buFont typeface="Wingdings" charset="2"/>
              <a:buNone/>
            </a:pPr>
            <a:r>
              <a:rPr lang="en-US" sz="2800"/>
              <a:t>for (i=0; i&lt;100; i++) {</a:t>
            </a:r>
          </a:p>
          <a:p>
            <a:pPr algn="l">
              <a:spcBef>
                <a:spcPct val="20000"/>
              </a:spcBef>
              <a:buSzPct val="75000"/>
              <a:buFont typeface="Wingdings" charset="2"/>
              <a:buNone/>
            </a:pPr>
            <a:r>
              <a:rPr lang="en-US" sz="2800"/>
              <a:t>    S1: a[i] = i;</a:t>
            </a:r>
          </a:p>
          <a:p>
            <a:pPr algn="l">
              <a:spcBef>
                <a:spcPct val="20000"/>
              </a:spcBef>
              <a:buSzPct val="75000"/>
              <a:buFont typeface="Wingdings" charset="2"/>
              <a:buNone/>
            </a:pPr>
            <a:r>
              <a:rPr lang="en-US" sz="2800"/>
              <a:t>    S2: b[i] = 2*i;</a:t>
            </a:r>
          </a:p>
          <a:p>
            <a:pPr algn="l">
              <a:spcBef>
                <a:spcPct val="20000"/>
              </a:spcBef>
              <a:buSzPct val="75000"/>
              <a:buFont typeface="Wingdings" charset="2"/>
              <a:buNone/>
            </a:pPr>
            <a:r>
              <a:rPr lang="en-US" sz="2800"/>
              <a:t>}</a:t>
            </a:r>
            <a:endParaRPr lang="en-US"/>
          </a:p>
        </p:txBody>
      </p:sp>
      <p:sp>
        <p:nvSpPr>
          <p:cNvPr id="30727" name="Oval 17"/>
          <p:cNvSpPr>
            <a:spLocks noChangeArrowheads="1"/>
          </p:cNvSpPr>
          <p:nvPr/>
        </p:nvSpPr>
        <p:spPr bwMode="auto">
          <a:xfrm>
            <a:off x="5737225" y="47561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1</a:t>
            </a:r>
            <a:endParaRPr lang="en-US" b="1"/>
          </a:p>
        </p:txBody>
      </p:sp>
      <p:sp>
        <p:nvSpPr>
          <p:cNvPr id="30728" name="Oval 18"/>
          <p:cNvSpPr>
            <a:spLocks noChangeArrowheads="1"/>
          </p:cNvSpPr>
          <p:nvPr/>
        </p:nvSpPr>
        <p:spPr bwMode="auto">
          <a:xfrm>
            <a:off x="5737225" y="52562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S2</a:t>
            </a:r>
            <a:r>
              <a:rPr lang="en-US" sz="1600" b="1" baseline="50000"/>
              <a:t>1</a:t>
            </a:r>
            <a:endParaRPr lang="en-US" b="1"/>
          </a:p>
        </p:txBody>
      </p:sp>
      <p:cxnSp>
        <p:nvCxnSpPr>
          <p:cNvPr id="30729" name="AutoShape 19"/>
          <p:cNvCxnSpPr>
            <a:cxnSpLocks noChangeShapeType="1"/>
            <a:stCxn id="30727" idx="4"/>
            <a:endCxn id="30728" idx="0"/>
          </p:cNvCxnSpPr>
          <p:nvPr/>
        </p:nvCxnSpPr>
        <p:spPr bwMode="auto">
          <a:xfrm>
            <a:off x="6107113" y="5086350"/>
            <a:ext cx="0" cy="169863"/>
          </a:xfrm>
          <a:prstGeom prst="straightConnector1">
            <a:avLst/>
          </a:prstGeom>
          <a:noFill/>
          <a:ln w="28575">
            <a:solidFill>
              <a:schemeClr val="tx1"/>
            </a:solidFill>
            <a:round/>
            <a:headEnd type="none" w="sm" len="sm"/>
            <a:tailEnd type="triangle" w="sm" len="sm"/>
          </a:ln>
        </p:spPr>
      </p:cxnSp>
      <p:sp>
        <p:nvSpPr>
          <p:cNvPr id="30730" name="Oval 23"/>
          <p:cNvSpPr>
            <a:spLocks noChangeArrowheads="1"/>
          </p:cNvSpPr>
          <p:nvPr/>
        </p:nvSpPr>
        <p:spPr bwMode="auto">
          <a:xfrm>
            <a:off x="7261225" y="47561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99</a:t>
            </a:r>
            <a:endParaRPr lang="en-US" b="1"/>
          </a:p>
        </p:txBody>
      </p:sp>
      <p:sp>
        <p:nvSpPr>
          <p:cNvPr id="30731" name="Oval 24"/>
          <p:cNvSpPr>
            <a:spLocks noChangeArrowheads="1"/>
          </p:cNvSpPr>
          <p:nvPr/>
        </p:nvSpPr>
        <p:spPr bwMode="auto">
          <a:xfrm>
            <a:off x="7261225" y="52562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S2</a:t>
            </a:r>
            <a:r>
              <a:rPr lang="en-US" sz="1600" b="1" baseline="50000"/>
              <a:t>99</a:t>
            </a:r>
            <a:endParaRPr lang="en-US" b="1"/>
          </a:p>
        </p:txBody>
      </p:sp>
      <p:cxnSp>
        <p:nvCxnSpPr>
          <p:cNvPr id="30732" name="AutoShape 25"/>
          <p:cNvCxnSpPr>
            <a:cxnSpLocks noChangeShapeType="1"/>
            <a:stCxn id="30730" idx="4"/>
            <a:endCxn id="30731" idx="0"/>
          </p:cNvCxnSpPr>
          <p:nvPr/>
        </p:nvCxnSpPr>
        <p:spPr bwMode="auto">
          <a:xfrm>
            <a:off x="7631113" y="5086350"/>
            <a:ext cx="0" cy="169863"/>
          </a:xfrm>
          <a:prstGeom prst="straightConnector1">
            <a:avLst/>
          </a:prstGeom>
          <a:noFill/>
          <a:ln w="28575">
            <a:solidFill>
              <a:schemeClr val="tx1"/>
            </a:solidFill>
            <a:round/>
            <a:headEnd type="none" w="sm" len="sm"/>
            <a:tailEnd type="triangle" w="sm" len="sm"/>
          </a:ln>
        </p:spPr>
      </p:cxnSp>
      <p:sp>
        <p:nvSpPr>
          <p:cNvPr id="30733" name="Oval 26"/>
          <p:cNvSpPr>
            <a:spLocks noChangeArrowheads="1"/>
          </p:cNvSpPr>
          <p:nvPr/>
        </p:nvSpPr>
        <p:spPr bwMode="auto">
          <a:xfrm>
            <a:off x="609600" y="47577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0</a:t>
            </a:r>
            <a:endParaRPr lang="en-US" b="1"/>
          </a:p>
        </p:txBody>
      </p:sp>
      <p:sp>
        <p:nvSpPr>
          <p:cNvPr id="30734" name="Oval 29"/>
          <p:cNvSpPr>
            <a:spLocks noChangeArrowheads="1"/>
          </p:cNvSpPr>
          <p:nvPr/>
        </p:nvSpPr>
        <p:spPr bwMode="auto">
          <a:xfrm>
            <a:off x="1470025" y="47561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1</a:t>
            </a:r>
            <a:endParaRPr lang="en-US" b="1"/>
          </a:p>
        </p:txBody>
      </p:sp>
      <p:sp>
        <p:nvSpPr>
          <p:cNvPr id="30735" name="Oval 32"/>
          <p:cNvSpPr>
            <a:spLocks noChangeArrowheads="1"/>
          </p:cNvSpPr>
          <p:nvPr/>
        </p:nvSpPr>
        <p:spPr bwMode="auto">
          <a:xfrm>
            <a:off x="2994025" y="47561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b="1"/>
              <a:t>S1</a:t>
            </a:r>
            <a:r>
              <a:rPr lang="en-US" sz="1600" b="1" baseline="50000"/>
              <a:t>99</a:t>
            </a:r>
            <a:endParaRPr lang="en-US" b="1"/>
          </a:p>
        </p:txBody>
      </p:sp>
      <p:sp>
        <p:nvSpPr>
          <p:cNvPr id="30736" name="Text Box 35"/>
          <p:cNvSpPr txBox="1">
            <a:spLocks noChangeArrowheads="1"/>
          </p:cNvSpPr>
          <p:nvPr/>
        </p:nvSpPr>
        <p:spPr bwMode="auto">
          <a:xfrm>
            <a:off x="2381250" y="4632325"/>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0737" name="Text Box 36"/>
          <p:cNvSpPr txBox="1">
            <a:spLocks noChangeArrowheads="1"/>
          </p:cNvSpPr>
          <p:nvPr/>
        </p:nvSpPr>
        <p:spPr bwMode="auto">
          <a:xfrm>
            <a:off x="6648450" y="4648200"/>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19"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20"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23</a:t>
            </a:fld>
            <a:endParaRPr lang="en-US" dirty="0"/>
          </a:p>
        </p:txBody>
      </p:sp>
    </p:spTree>
    <p:extLst>
      <p:ext uri="{BB962C8B-B14F-4D97-AF65-F5344CB8AC3E}">
        <p14:creationId xmlns:p14="http://schemas.microsoft.com/office/powerpoint/2010/main" val="2548919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a:ea typeface="ＭＳ Ｐゴシック" charset="-128"/>
                <a:cs typeface="ＭＳ Ｐゴシック" charset="-128"/>
              </a:rPr>
              <a:t>Multi-Loop Parallelism</a:t>
            </a:r>
          </a:p>
        </p:txBody>
      </p:sp>
      <p:sp>
        <p:nvSpPr>
          <p:cNvPr id="31746" name="Rectangle 3"/>
          <p:cNvSpPr>
            <a:spLocks noGrp="1" noChangeArrowheads="1"/>
          </p:cNvSpPr>
          <p:nvPr>
            <p:ph type="body" idx="1"/>
          </p:nvPr>
        </p:nvSpPr>
        <p:spPr/>
        <p:txBody>
          <a:bodyPr>
            <a:normAutofit fontScale="92500"/>
          </a:bodyPr>
          <a:lstStyle/>
          <a:p>
            <a:pPr>
              <a:tabLst>
                <a:tab pos="1373188" algn="l"/>
              </a:tabLst>
            </a:pPr>
            <a:r>
              <a:rPr lang="en-US">
                <a:ea typeface="ＭＳ Ｐゴシック" charset="-128"/>
                <a:cs typeface="ＭＳ Ｐゴシック" charset="-128"/>
              </a:rPr>
              <a:t>Significant parallelism can be identified </a:t>
            </a:r>
            <a:r>
              <a:rPr lang="en-US" u="sng">
                <a:ea typeface="ＭＳ Ｐゴシック" charset="-128"/>
                <a:cs typeface="ＭＳ Ｐゴシック" charset="-128"/>
              </a:rPr>
              <a:t>between</a:t>
            </a:r>
            <a:r>
              <a:rPr lang="en-US">
                <a:ea typeface="ＭＳ Ｐゴシック" charset="-128"/>
                <a:cs typeface="ＭＳ Ｐゴシック" charset="-128"/>
              </a:rPr>
              <a:t> loops</a:t>
            </a:r>
          </a:p>
          <a:p>
            <a:pPr>
              <a:buFont typeface="Wingdings" charset="2"/>
              <a:buNone/>
              <a:tabLst>
                <a:tab pos="1373188" algn="l"/>
              </a:tabLst>
            </a:pPr>
            <a:endParaRPr lang="en-US">
              <a:ea typeface="ＭＳ Ｐゴシック" charset="-128"/>
              <a:cs typeface="ＭＳ Ｐゴシック" charset="-128"/>
            </a:endParaRPr>
          </a:p>
          <a:p>
            <a:pPr>
              <a:buFont typeface="Wingdings" charset="2"/>
              <a:buNone/>
              <a:tabLst>
                <a:tab pos="1373188" algn="l"/>
              </a:tabLst>
            </a:pPr>
            <a:r>
              <a:rPr lang="en-US">
                <a:ea typeface="ＭＳ Ｐゴシック" charset="-128"/>
                <a:cs typeface="ＭＳ Ｐゴシック" charset="-128"/>
              </a:rPr>
              <a:t>	for (i=0; i&lt;100; i++) a[i] = i;</a:t>
            </a:r>
          </a:p>
          <a:p>
            <a:pPr>
              <a:buFont typeface="Wingdings" charset="2"/>
              <a:buNone/>
              <a:tabLst>
                <a:tab pos="1373188" algn="l"/>
              </a:tabLst>
            </a:pPr>
            <a:r>
              <a:rPr lang="en-US">
                <a:ea typeface="ＭＳ Ｐゴシック" charset="-128"/>
                <a:cs typeface="ＭＳ Ｐゴシック" charset="-128"/>
              </a:rPr>
              <a:t>	for (i=0; i&lt;100; i++) b[i] = i;</a:t>
            </a:r>
          </a:p>
          <a:p>
            <a:pPr lvl="1">
              <a:buFont typeface="Wingdings" charset="2"/>
              <a:buNone/>
              <a:tabLst>
                <a:tab pos="1373188" algn="l"/>
              </a:tabLst>
            </a:pPr>
            <a:endParaRPr lang="en-US"/>
          </a:p>
          <a:p>
            <a:pPr>
              <a:tabLst>
                <a:tab pos="1373188" algn="l"/>
              </a:tabLst>
            </a:pPr>
            <a:r>
              <a:rPr lang="en-US">
                <a:ea typeface="ＭＳ Ｐゴシック" charset="-128"/>
                <a:cs typeface="ＭＳ Ｐゴシック" charset="-128"/>
              </a:rPr>
              <a:t>Dependencies?</a:t>
            </a:r>
          </a:p>
          <a:p>
            <a:pPr>
              <a:tabLst>
                <a:tab pos="1373188" algn="l"/>
              </a:tabLst>
            </a:pPr>
            <a:r>
              <a:rPr lang="en-US">
                <a:ea typeface="ＭＳ Ｐゴシック" charset="-128"/>
                <a:cs typeface="ＭＳ Ｐゴシック" charset="-128"/>
              </a:rPr>
              <a:t>How much parallelism is available?</a:t>
            </a:r>
          </a:p>
          <a:p>
            <a:pPr>
              <a:tabLst>
                <a:tab pos="1373188" algn="l"/>
              </a:tabLst>
            </a:pPr>
            <a:r>
              <a:rPr lang="en-US">
                <a:ea typeface="ＭＳ Ｐゴシック" charset="-128"/>
                <a:cs typeface="ＭＳ Ｐゴシック" charset="-128"/>
              </a:rPr>
              <a:t>Given 4 processors, how much parallelism is possible?</a:t>
            </a:r>
          </a:p>
          <a:p>
            <a:pPr>
              <a:tabLst>
                <a:tab pos="1373188" algn="l"/>
              </a:tabLst>
            </a:pPr>
            <a:r>
              <a:rPr lang="en-US">
                <a:ea typeface="ＭＳ Ｐゴシック" charset="-128"/>
                <a:cs typeface="ＭＳ Ｐゴシック" charset="-128"/>
              </a:rPr>
              <a:t>What parallelism is achievable with 50 processors?</a:t>
            </a:r>
          </a:p>
        </p:txBody>
      </p:sp>
      <p:sp>
        <p:nvSpPr>
          <p:cNvPr id="31747" name="Oval 5"/>
          <p:cNvSpPr>
            <a:spLocks noChangeArrowheads="1"/>
          </p:cNvSpPr>
          <p:nvPr/>
        </p:nvSpPr>
        <p:spPr bwMode="auto">
          <a:xfrm>
            <a:off x="5159375" y="213518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a[0]</a:t>
            </a:r>
          </a:p>
        </p:txBody>
      </p:sp>
      <p:sp>
        <p:nvSpPr>
          <p:cNvPr id="31748" name="Oval 6"/>
          <p:cNvSpPr>
            <a:spLocks noChangeArrowheads="1"/>
          </p:cNvSpPr>
          <p:nvPr/>
        </p:nvSpPr>
        <p:spPr bwMode="auto">
          <a:xfrm>
            <a:off x="6019800" y="21336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a:t>
            </a:r>
            <a:endParaRPr lang="en-US" b="1"/>
          </a:p>
        </p:txBody>
      </p:sp>
      <p:sp>
        <p:nvSpPr>
          <p:cNvPr id="31749" name="Oval 7"/>
          <p:cNvSpPr>
            <a:spLocks noChangeArrowheads="1"/>
          </p:cNvSpPr>
          <p:nvPr/>
        </p:nvSpPr>
        <p:spPr bwMode="auto">
          <a:xfrm>
            <a:off x="7543800" y="21336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a[99]</a:t>
            </a:r>
            <a:endParaRPr lang="en-US" b="1"/>
          </a:p>
        </p:txBody>
      </p:sp>
      <p:sp>
        <p:nvSpPr>
          <p:cNvPr id="31750" name="Text Box 8"/>
          <p:cNvSpPr txBox="1">
            <a:spLocks noChangeArrowheads="1"/>
          </p:cNvSpPr>
          <p:nvPr/>
        </p:nvSpPr>
        <p:spPr bwMode="auto">
          <a:xfrm>
            <a:off x="6931025" y="2009775"/>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1751" name="Oval 9"/>
          <p:cNvSpPr>
            <a:spLocks noChangeArrowheads="1"/>
          </p:cNvSpPr>
          <p:nvPr/>
        </p:nvSpPr>
        <p:spPr bwMode="auto">
          <a:xfrm>
            <a:off x="5162550" y="26416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b[0]</a:t>
            </a:r>
          </a:p>
        </p:txBody>
      </p:sp>
      <p:sp>
        <p:nvSpPr>
          <p:cNvPr id="31752" name="Oval 10"/>
          <p:cNvSpPr>
            <a:spLocks noChangeArrowheads="1"/>
          </p:cNvSpPr>
          <p:nvPr/>
        </p:nvSpPr>
        <p:spPr bwMode="auto">
          <a:xfrm>
            <a:off x="6022975" y="26400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b[1]</a:t>
            </a:r>
            <a:endParaRPr lang="en-US" b="1"/>
          </a:p>
        </p:txBody>
      </p:sp>
      <p:sp>
        <p:nvSpPr>
          <p:cNvPr id="31753" name="Oval 11"/>
          <p:cNvSpPr>
            <a:spLocks noChangeArrowheads="1"/>
          </p:cNvSpPr>
          <p:nvPr/>
        </p:nvSpPr>
        <p:spPr bwMode="auto">
          <a:xfrm>
            <a:off x="7546975" y="26400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b[99]</a:t>
            </a:r>
            <a:endParaRPr lang="en-US" b="1"/>
          </a:p>
        </p:txBody>
      </p:sp>
      <p:sp>
        <p:nvSpPr>
          <p:cNvPr id="31754" name="Text Box 12"/>
          <p:cNvSpPr txBox="1">
            <a:spLocks noChangeArrowheads="1"/>
          </p:cNvSpPr>
          <p:nvPr/>
        </p:nvSpPr>
        <p:spPr bwMode="auto">
          <a:xfrm>
            <a:off x="6934200" y="2516188"/>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1755" name="AutoShape 14"/>
          <p:cNvSpPr>
            <a:spLocks noChangeArrowheads="1"/>
          </p:cNvSpPr>
          <p:nvPr/>
        </p:nvSpPr>
        <p:spPr bwMode="auto">
          <a:xfrm>
            <a:off x="5114925" y="2057400"/>
            <a:ext cx="3200400" cy="457200"/>
          </a:xfrm>
          <a:prstGeom prst="roundRect">
            <a:avLst>
              <a:gd name="adj" fmla="val 16667"/>
            </a:avLst>
          </a:prstGeom>
          <a:noFill/>
          <a:ln w="9525">
            <a:solidFill>
              <a:schemeClr val="tx1"/>
            </a:solidFill>
            <a:round/>
            <a:headEnd/>
            <a:tailEnd/>
          </a:ln>
        </p:spPr>
        <p:txBody>
          <a:bodyPr wrap="none" anchor="ctr">
            <a:prstTxWarp prst="textNoShape">
              <a:avLst/>
            </a:prstTxWarp>
          </a:bodyPr>
          <a:lstStyle/>
          <a:p>
            <a:endParaRPr lang="en-US"/>
          </a:p>
        </p:txBody>
      </p:sp>
      <p:sp>
        <p:nvSpPr>
          <p:cNvPr id="31756" name="AutoShape 15"/>
          <p:cNvSpPr>
            <a:spLocks noChangeArrowheads="1"/>
          </p:cNvSpPr>
          <p:nvPr/>
        </p:nvSpPr>
        <p:spPr bwMode="auto">
          <a:xfrm>
            <a:off x="5114925" y="2590800"/>
            <a:ext cx="3200400" cy="457200"/>
          </a:xfrm>
          <a:prstGeom prst="roundRect">
            <a:avLst>
              <a:gd name="adj" fmla="val 16667"/>
            </a:avLst>
          </a:prstGeom>
          <a:noFill/>
          <a:ln w="9525">
            <a:solidFill>
              <a:schemeClr val="tx1"/>
            </a:solidFill>
            <a:round/>
            <a:headEnd/>
            <a:tailEnd/>
          </a:ln>
        </p:spPr>
        <p:txBody>
          <a:bodyPr wrap="none" anchor="ctr">
            <a:prstTxWarp prst="textNoShape">
              <a:avLst/>
            </a:prstTxWarp>
          </a:bodyPr>
          <a:lstStyle/>
          <a:p>
            <a:endParaRPr lang="en-US"/>
          </a:p>
        </p:txBody>
      </p:sp>
      <p:sp>
        <p:nvSpPr>
          <p:cNvPr id="31757" name="Freeform 16"/>
          <p:cNvSpPr>
            <a:spLocks/>
          </p:cNvSpPr>
          <p:nvPr/>
        </p:nvSpPr>
        <p:spPr bwMode="auto">
          <a:xfrm>
            <a:off x="8334375" y="2333625"/>
            <a:ext cx="228600" cy="381000"/>
          </a:xfrm>
          <a:custGeom>
            <a:avLst/>
            <a:gdLst>
              <a:gd name="T0" fmla="*/ 0 w 192"/>
              <a:gd name="T1" fmla="*/ 0 h 384"/>
              <a:gd name="T2" fmla="*/ 2147483647 w 192"/>
              <a:gd name="T3" fmla="*/ 2147483647 h 384"/>
              <a:gd name="T4" fmla="*/ 0 w 192"/>
              <a:gd name="T5" fmla="*/ 2147483647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0"/>
                </a:moveTo>
                <a:cubicBezTo>
                  <a:pt x="96" y="64"/>
                  <a:pt x="192" y="128"/>
                  <a:pt x="192" y="192"/>
                </a:cubicBezTo>
                <a:cubicBezTo>
                  <a:pt x="192" y="256"/>
                  <a:pt x="32" y="352"/>
                  <a:pt x="0" y="384"/>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5"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16"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24</a:t>
            </a:fld>
            <a:endParaRPr lang="en-US" dirty="0"/>
          </a:p>
        </p:txBody>
      </p:sp>
    </p:spTree>
    <p:extLst>
      <p:ext uri="{BB962C8B-B14F-4D97-AF65-F5344CB8AC3E}">
        <p14:creationId xmlns:p14="http://schemas.microsoft.com/office/powerpoint/2010/main" val="1355159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a:ea typeface="ＭＳ Ｐゴシック" charset="-128"/>
                <a:cs typeface="ＭＳ Ｐゴシック" charset="-128"/>
              </a:rPr>
              <a:t>Loops with Dependencies</a:t>
            </a:r>
          </a:p>
        </p:txBody>
      </p:sp>
      <p:sp>
        <p:nvSpPr>
          <p:cNvPr id="32770" name="Rectangle 3"/>
          <p:cNvSpPr>
            <a:spLocks noGrp="1" noChangeArrowheads="1"/>
          </p:cNvSpPr>
          <p:nvPr>
            <p:ph type="body" idx="1"/>
          </p:nvPr>
        </p:nvSpPr>
        <p:spPr/>
        <p:txBody>
          <a:bodyPr>
            <a:normAutofit lnSpcReduction="10000"/>
          </a:bodyPr>
          <a:lstStyle/>
          <a:p>
            <a:pPr>
              <a:buFont typeface="Wingdings" charset="2"/>
              <a:buNone/>
            </a:pPr>
            <a:r>
              <a:rPr lang="en-US">
                <a:ea typeface="ＭＳ Ｐゴシック" charset="-128"/>
                <a:cs typeface="ＭＳ Ｐゴシック" charset="-128"/>
              </a:rPr>
              <a:t>	Case 1:</a:t>
            </a:r>
          </a:p>
          <a:p>
            <a:pPr>
              <a:buFont typeface="Wingdings" charset="2"/>
              <a:buNone/>
            </a:pPr>
            <a:r>
              <a:rPr lang="en-US">
                <a:ea typeface="ＭＳ Ｐゴシック" charset="-128"/>
                <a:cs typeface="ＭＳ Ｐゴシック" charset="-128"/>
              </a:rPr>
              <a:t>	for (i=1; i&lt;100; i++)</a:t>
            </a:r>
          </a:p>
          <a:p>
            <a:pPr>
              <a:buFont typeface="Wingdings" charset="2"/>
              <a:buNone/>
            </a:pPr>
            <a:r>
              <a:rPr lang="en-US">
                <a:ea typeface="ＭＳ Ｐゴシック" charset="-128"/>
                <a:cs typeface="ＭＳ Ｐゴシック" charset="-128"/>
              </a:rPr>
              <a:t>	    a[i] = a[i-1] + 100;</a:t>
            </a:r>
          </a:p>
          <a:p>
            <a:pPr>
              <a:buFont typeface="Wingdings" charset="2"/>
              <a:buNone/>
            </a:pPr>
            <a:endParaRPr lang="en-US">
              <a:ea typeface="ＭＳ Ｐゴシック" charset="-128"/>
              <a:cs typeface="ＭＳ Ｐゴシック" charset="-128"/>
            </a:endParaRPr>
          </a:p>
          <a:p>
            <a:endParaRPr lang="en-US">
              <a:ea typeface="ＭＳ Ｐゴシック" charset="-128"/>
              <a:cs typeface="ＭＳ Ｐゴシック" charset="-128"/>
            </a:endParaRPr>
          </a:p>
          <a:p>
            <a:endParaRPr lang="en-US">
              <a:ea typeface="ＭＳ Ｐゴシック" charset="-128"/>
              <a:cs typeface="ＭＳ Ｐゴシック" charset="-128"/>
            </a:endParaRPr>
          </a:p>
          <a:p>
            <a:r>
              <a:rPr lang="en-US">
                <a:ea typeface="ＭＳ Ｐゴシック" charset="-128"/>
                <a:cs typeface="ＭＳ Ｐゴシック" charset="-128"/>
              </a:rPr>
              <a:t>Dependencies?</a:t>
            </a:r>
          </a:p>
          <a:p>
            <a:pPr lvl="1"/>
            <a:r>
              <a:rPr lang="en-US"/>
              <a:t>What type?</a:t>
            </a:r>
          </a:p>
          <a:p>
            <a:r>
              <a:rPr lang="en-US">
                <a:ea typeface="ＭＳ Ｐゴシック" charset="-128"/>
                <a:cs typeface="ＭＳ Ｐゴシック" charset="-128"/>
              </a:rPr>
              <a:t>Is the Case 1 loop parallelizable?</a:t>
            </a:r>
          </a:p>
          <a:p>
            <a:r>
              <a:rPr lang="en-US">
                <a:ea typeface="ＭＳ Ｐゴシック" charset="-128"/>
                <a:cs typeface="ＭＳ Ｐゴシック" charset="-128"/>
              </a:rPr>
              <a:t>Is the Case 2 loop parallelizable?</a:t>
            </a:r>
          </a:p>
        </p:txBody>
      </p:sp>
      <p:sp>
        <p:nvSpPr>
          <p:cNvPr id="1042436" name="Text Box 4"/>
          <p:cNvSpPr txBox="1">
            <a:spLocks noChangeArrowheads="1"/>
          </p:cNvSpPr>
          <p:nvPr/>
        </p:nvSpPr>
        <p:spPr bwMode="auto">
          <a:xfrm>
            <a:off x="4860925" y="990600"/>
            <a:ext cx="3211513" cy="1909763"/>
          </a:xfrm>
          <a:prstGeom prst="rect">
            <a:avLst/>
          </a:prstGeom>
          <a:noFill/>
          <a:ln w="9525">
            <a:noFill/>
            <a:miter lim="800000"/>
            <a:headEnd/>
            <a:tailEnd/>
          </a:ln>
        </p:spPr>
        <p:txBody>
          <a:bodyPr wrap="none">
            <a:prstTxWarp prst="textNoShape">
              <a:avLst/>
            </a:prstTxWarp>
            <a:spAutoFit/>
          </a:bodyPr>
          <a:lstStyle/>
          <a:p>
            <a:pPr algn="l">
              <a:spcBef>
                <a:spcPct val="20000"/>
              </a:spcBef>
              <a:buSzPct val="75000"/>
              <a:buFont typeface="Wingdings" charset="2"/>
              <a:buNone/>
            </a:pPr>
            <a:r>
              <a:rPr lang="en-US" sz="2800" dirty="0">
                <a:latin typeface="Times New Roman"/>
              </a:rPr>
              <a:t>Case 2:</a:t>
            </a:r>
          </a:p>
          <a:p>
            <a:pPr algn="l">
              <a:spcBef>
                <a:spcPct val="20000"/>
              </a:spcBef>
              <a:buSzPct val="75000"/>
              <a:buFont typeface="Wingdings" charset="2"/>
              <a:buNone/>
            </a:pPr>
            <a:r>
              <a:rPr lang="en-US" sz="2800" dirty="0">
                <a:latin typeface="Times New Roman"/>
              </a:rPr>
              <a:t>for (</a:t>
            </a:r>
            <a:r>
              <a:rPr lang="en-US" sz="2800" dirty="0" err="1">
                <a:latin typeface="Times New Roman"/>
              </a:rPr>
              <a:t>i</a:t>
            </a:r>
            <a:r>
              <a:rPr lang="en-US" sz="2800" dirty="0">
                <a:latin typeface="Times New Roman"/>
              </a:rPr>
              <a:t>=5; </a:t>
            </a:r>
            <a:r>
              <a:rPr lang="en-US" sz="2800" dirty="0" err="1">
                <a:latin typeface="Times New Roman"/>
              </a:rPr>
              <a:t>i</a:t>
            </a:r>
            <a:r>
              <a:rPr lang="en-US" sz="2800" dirty="0">
                <a:latin typeface="Times New Roman"/>
              </a:rPr>
              <a:t>&lt;100; </a:t>
            </a:r>
            <a:r>
              <a:rPr lang="en-US" sz="2800" dirty="0" err="1">
                <a:latin typeface="Times New Roman"/>
              </a:rPr>
              <a:t>i</a:t>
            </a:r>
            <a:r>
              <a:rPr lang="en-US" sz="2800" dirty="0">
                <a:latin typeface="Times New Roman"/>
              </a:rPr>
              <a:t>++)</a:t>
            </a:r>
          </a:p>
          <a:p>
            <a:pPr algn="l">
              <a:spcBef>
                <a:spcPct val="20000"/>
              </a:spcBef>
              <a:buSzPct val="75000"/>
              <a:buFont typeface="Wingdings" charset="2"/>
              <a:buNone/>
            </a:pPr>
            <a:r>
              <a:rPr lang="en-US" sz="2800" dirty="0">
                <a:latin typeface="Times New Roman"/>
              </a:rPr>
              <a:t>    a[i-5] = </a:t>
            </a:r>
            <a:r>
              <a:rPr lang="en-US" sz="2800" dirty="0" err="1">
                <a:latin typeface="Times New Roman"/>
              </a:rPr>
              <a:t>a[i</a:t>
            </a:r>
            <a:r>
              <a:rPr lang="en-US" sz="2800" dirty="0">
                <a:latin typeface="Times New Roman"/>
              </a:rPr>
              <a:t>] + 100;</a:t>
            </a:r>
          </a:p>
          <a:p>
            <a:pPr algn="l">
              <a:spcBef>
                <a:spcPct val="20000"/>
              </a:spcBef>
              <a:buSzPct val="75000"/>
              <a:buFont typeface="Wingdings" charset="2"/>
              <a:buNone/>
            </a:pPr>
            <a:endParaRPr lang="en-US" dirty="0">
              <a:latin typeface="Times New Roman"/>
            </a:endParaRPr>
          </a:p>
        </p:txBody>
      </p:sp>
      <p:sp>
        <p:nvSpPr>
          <p:cNvPr id="32772" name="Oval 5"/>
          <p:cNvSpPr>
            <a:spLocks noChangeArrowheads="1"/>
          </p:cNvSpPr>
          <p:nvPr/>
        </p:nvSpPr>
        <p:spPr bwMode="auto">
          <a:xfrm>
            <a:off x="762000" y="27940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a[0]</a:t>
            </a:r>
          </a:p>
        </p:txBody>
      </p:sp>
      <p:sp>
        <p:nvSpPr>
          <p:cNvPr id="32773" name="Oval 6"/>
          <p:cNvSpPr>
            <a:spLocks noChangeArrowheads="1"/>
          </p:cNvSpPr>
          <p:nvPr/>
        </p:nvSpPr>
        <p:spPr bwMode="auto">
          <a:xfrm>
            <a:off x="1622425" y="27924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a:t>
            </a:r>
            <a:endParaRPr lang="en-US" b="1"/>
          </a:p>
        </p:txBody>
      </p:sp>
      <p:sp>
        <p:nvSpPr>
          <p:cNvPr id="32774" name="Oval 7"/>
          <p:cNvSpPr>
            <a:spLocks noChangeArrowheads="1"/>
          </p:cNvSpPr>
          <p:nvPr/>
        </p:nvSpPr>
        <p:spPr bwMode="auto">
          <a:xfrm>
            <a:off x="3146425" y="27924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a[99]</a:t>
            </a:r>
            <a:endParaRPr lang="en-US" b="1"/>
          </a:p>
        </p:txBody>
      </p:sp>
      <p:sp>
        <p:nvSpPr>
          <p:cNvPr id="32775" name="Text Box 8"/>
          <p:cNvSpPr txBox="1">
            <a:spLocks noChangeArrowheads="1"/>
          </p:cNvSpPr>
          <p:nvPr/>
        </p:nvSpPr>
        <p:spPr bwMode="auto">
          <a:xfrm>
            <a:off x="2533650" y="2668588"/>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776" name="Freeform 9"/>
          <p:cNvSpPr>
            <a:spLocks/>
          </p:cNvSpPr>
          <p:nvPr/>
        </p:nvSpPr>
        <p:spPr bwMode="auto">
          <a:xfrm>
            <a:off x="1295400" y="271780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777" name="Freeform 12"/>
          <p:cNvSpPr>
            <a:spLocks/>
          </p:cNvSpPr>
          <p:nvPr/>
        </p:nvSpPr>
        <p:spPr bwMode="auto">
          <a:xfrm>
            <a:off x="2133600" y="271780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778" name="Freeform 13"/>
          <p:cNvSpPr>
            <a:spLocks/>
          </p:cNvSpPr>
          <p:nvPr/>
        </p:nvSpPr>
        <p:spPr bwMode="auto">
          <a:xfrm>
            <a:off x="2819400" y="271780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779" name="Oval 14"/>
          <p:cNvSpPr>
            <a:spLocks noChangeArrowheads="1"/>
          </p:cNvSpPr>
          <p:nvPr/>
        </p:nvSpPr>
        <p:spPr bwMode="auto">
          <a:xfrm>
            <a:off x="5429250" y="279241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a[0]</a:t>
            </a:r>
          </a:p>
        </p:txBody>
      </p:sp>
      <p:sp>
        <p:nvSpPr>
          <p:cNvPr id="32780" name="Oval 15"/>
          <p:cNvSpPr>
            <a:spLocks noChangeArrowheads="1"/>
          </p:cNvSpPr>
          <p:nvPr/>
        </p:nvSpPr>
        <p:spPr bwMode="auto">
          <a:xfrm>
            <a:off x="6289675" y="2790825"/>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a[5]</a:t>
            </a:r>
            <a:endParaRPr lang="en-US" b="1"/>
          </a:p>
        </p:txBody>
      </p:sp>
      <p:sp>
        <p:nvSpPr>
          <p:cNvPr id="32781" name="Oval 16"/>
          <p:cNvSpPr>
            <a:spLocks noChangeArrowheads="1"/>
          </p:cNvSpPr>
          <p:nvPr/>
        </p:nvSpPr>
        <p:spPr bwMode="auto">
          <a:xfrm>
            <a:off x="7181850" y="2790825"/>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a[10]</a:t>
            </a:r>
            <a:endParaRPr lang="en-US" b="1"/>
          </a:p>
        </p:txBody>
      </p:sp>
      <p:sp>
        <p:nvSpPr>
          <p:cNvPr id="32782" name="Text Box 17"/>
          <p:cNvSpPr txBox="1">
            <a:spLocks noChangeArrowheads="1"/>
          </p:cNvSpPr>
          <p:nvPr/>
        </p:nvSpPr>
        <p:spPr bwMode="auto">
          <a:xfrm>
            <a:off x="8020050" y="2667000"/>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783" name="Freeform 18"/>
          <p:cNvSpPr>
            <a:spLocks/>
          </p:cNvSpPr>
          <p:nvPr/>
        </p:nvSpPr>
        <p:spPr bwMode="auto">
          <a:xfrm>
            <a:off x="5962650" y="2716213"/>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84" name="Freeform 19"/>
          <p:cNvSpPr>
            <a:spLocks/>
          </p:cNvSpPr>
          <p:nvPr/>
        </p:nvSpPr>
        <p:spPr bwMode="auto">
          <a:xfrm>
            <a:off x="6800850" y="2716213"/>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85" name="Oval 21"/>
          <p:cNvSpPr>
            <a:spLocks noChangeArrowheads="1"/>
          </p:cNvSpPr>
          <p:nvPr/>
        </p:nvSpPr>
        <p:spPr bwMode="auto">
          <a:xfrm>
            <a:off x="5429250" y="3222625"/>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a:t>
            </a:r>
          </a:p>
        </p:txBody>
      </p:sp>
      <p:sp>
        <p:nvSpPr>
          <p:cNvPr id="32786" name="Oval 22"/>
          <p:cNvSpPr>
            <a:spLocks noChangeArrowheads="1"/>
          </p:cNvSpPr>
          <p:nvPr/>
        </p:nvSpPr>
        <p:spPr bwMode="auto">
          <a:xfrm>
            <a:off x="6289675" y="32210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a[6]</a:t>
            </a:r>
            <a:endParaRPr lang="en-US" b="1"/>
          </a:p>
        </p:txBody>
      </p:sp>
      <p:sp>
        <p:nvSpPr>
          <p:cNvPr id="32787" name="Oval 23"/>
          <p:cNvSpPr>
            <a:spLocks noChangeArrowheads="1"/>
          </p:cNvSpPr>
          <p:nvPr/>
        </p:nvSpPr>
        <p:spPr bwMode="auto">
          <a:xfrm>
            <a:off x="7181850" y="32210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a[11]</a:t>
            </a:r>
            <a:endParaRPr lang="en-US" b="1"/>
          </a:p>
        </p:txBody>
      </p:sp>
      <p:sp>
        <p:nvSpPr>
          <p:cNvPr id="32788" name="Text Box 24"/>
          <p:cNvSpPr txBox="1">
            <a:spLocks noChangeArrowheads="1"/>
          </p:cNvSpPr>
          <p:nvPr/>
        </p:nvSpPr>
        <p:spPr bwMode="auto">
          <a:xfrm>
            <a:off x="8020050" y="3097213"/>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789" name="Freeform 25"/>
          <p:cNvSpPr>
            <a:spLocks/>
          </p:cNvSpPr>
          <p:nvPr/>
        </p:nvSpPr>
        <p:spPr bwMode="auto">
          <a:xfrm>
            <a:off x="5962650" y="3146425"/>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90" name="Freeform 26"/>
          <p:cNvSpPr>
            <a:spLocks/>
          </p:cNvSpPr>
          <p:nvPr/>
        </p:nvSpPr>
        <p:spPr bwMode="auto">
          <a:xfrm>
            <a:off x="6800850" y="3146425"/>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91" name="Oval 27"/>
          <p:cNvSpPr>
            <a:spLocks noChangeArrowheads="1"/>
          </p:cNvSpPr>
          <p:nvPr/>
        </p:nvSpPr>
        <p:spPr bwMode="auto">
          <a:xfrm>
            <a:off x="5429250" y="3679825"/>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a[2]</a:t>
            </a:r>
          </a:p>
        </p:txBody>
      </p:sp>
      <p:sp>
        <p:nvSpPr>
          <p:cNvPr id="32792" name="Oval 28"/>
          <p:cNvSpPr>
            <a:spLocks noChangeArrowheads="1"/>
          </p:cNvSpPr>
          <p:nvPr/>
        </p:nvSpPr>
        <p:spPr bwMode="auto">
          <a:xfrm>
            <a:off x="6289675" y="36782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a[7]</a:t>
            </a:r>
            <a:endParaRPr lang="en-US" b="1"/>
          </a:p>
        </p:txBody>
      </p:sp>
      <p:sp>
        <p:nvSpPr>
          <p:cNvPr id="32793" name="Oval 29"/>
          <p:cNvSpPr>
            <a:spLocks noChangeArrowheads="1"/>
          </p:cNvSpPr>
          <p:nvPr/>
        </p:nvSpPr>
        <p:spPr bwMode="auto">
          <a:xfrm>
            <a:off x="7181850" y="3678238"/>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a[12]</a:t>
            </a:r>
            <a:endParaRPr lang="en-US" b="1"/>
          </a:p>
        </p:txBody>
      </p:sp>
      <p:sp>
        <p:nvSpPr>
          <p:cNvPr id="32794" name="Text Box 30"/>
          <p:cNvSpPr txBox="1">
            <a:spLocks noChangeArrowheads="1"/>
          </p:cNvSpPr>
          <p:nvPr/>
        </p:nvSpPr>
        <p:spPr bwMode="auto">
          <a:xfrm>
            <a:off x="8020050" y="3554413"/>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795" name="Freeform 31"/>
          <p:cNvSpPr>
            <a:spLocks/>
          </p:cNvSpPr>
          <p:nvPr/>
        </p:nvSpPr>
        <p:spPr bwMode="auto">
          <a:xfrm>
            <a:off x="5962650" y="3603625"/>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96" name="Freeform 32"/>
          <p:cNvSpPr>
            <a:spLocks/>
          </p:cNvSpPr>
          <p:nvPr/>
        </p:nvSpPr>
        <p:spPr bwMode="auto">
          <a:xfrm>
            <a:off x="6800850" y="3603625"/>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797" name="Oval 33"/>
          <p:cNvSpPr>
            <a:spLocks noChangeArrowheads="1"/>
          </p:cNvSpPr>
          <p:nvPr/>
        </p:nvSpPr>
        <p:spPr bwMode="auto">
          <a:xfrm>
            <a:off x="5419725" y="41084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a[3]</a:t>
            </a:r>
          </a:p>
        </p:txBody>
      </p:sp>
      <p:sp>
        <p:nvSpPr>
          <p:cNvPr id="32798" name="Oval 34"/>
          <p:cNvSpPr>
            <a:spLocks noChangeArrowheads="1"/>
          </p:cNvSpPr>
          <p:nvPr/>
        </p:nvSpPr>
        <p:spPr bwMode="auto">
          <a:xfrm>
            <a:off x="6280150" y="410686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a[8]</a:t>
            </a:r>
            <a:endParaRPr lang="en-US" b="1"/>
          </a:p>
        </p:txBody>
      </p:sp>
      <p:sp>
        <p:nvSpPr>
          <p:cNvPr id="32799" name="Oval 35"/>
          <p:cNvSpPr>
            <a:spLocks noChangeArrowheads="1"/>
          </p:cNvSpPr>
          <p:nvPr/>
        </p:nvSpPr>
        <p:spPr bwMode="auto">
          <a:xfrm>
            <a:off x="7172325" y="410686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a[13]</a:t>
            </a:r>
            <a:endParaRPr lang="en-US" b="1"/>
          </a:p>
        </p:txBody>
      </p:sp>
      <p:sp>
        <p:nvSpPr>
          <p:cNvPr id="32800" name="Text Box 36"/>
          <p:cNvSpPr txBox="1">
            <a:spLocks noChangeArrowheads="1"/>
          </p:cNvSpPr>
          <p:nvPr/>
        </p:nvSpPr>
        <p:spPr bwMode="auto">
          <a:xfrm>
            <a:off x="8010525" y="3983038"/>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801" name="Freeform 37"/>
          <p:cNvSpPr>
            <a:spLocks/>
          </p:cNvSpPr>
          <p:nvPr/>
        </p:nvSpPr>
        <p:spPr bwMode="auto">
          <a:xfrm>
            <a:off x="5953125" y="403225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802" name="Freeform 38"/>
          <p:cNvSpPr>
            <a:spLocks/>
          </p:cNvSpPr>
          <p:nvPr/>
        </p:nvSpPr>
        <p:spPr bwMode="auto">
          <a:xfrm>
            <a:off x="6791325" y="403225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803" name="Oval 39"/>
          <p:cNvSpPr>
            <a:spLocks noChangeArrowheads="1"/>
          </p:cNvSpPr>
          <p:nvPr/>
        </p:nvSpPr>
        <p:spPr bwMode="auto">
          <a:xfrm>
            <a:off x="5419725" y="456565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a[4]</a:t>
            </a:r>
          </a:p>
        </p:txBody>
      </p:sp>
      <p:sp>
        <p:nvSpPr>
          <p:cNvPr id="32804" name="Oval 40"/>
          <p:cNvSpPr>
            <a:spLocks noChangeArrowheads="1"/>
          </p:cNvSpPr>
          <p:nvPr/>
        </p:nvSpPr>
        <p:spPr bwMode="auto">
          <a:xfrm>
            <a:off x="6280150" y="456406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a[9]</a:t>
            </a:r>
            <a:endParaRPr lang="en-US" b="1"/>
          </a:p>
        </p:txBody>
      </p:sp>
      <p:sp>
        <p:nvSpPr>
          <p:cNvPr id="32805" name="Oval 41"/>
          <p:cNvSpPr>
            <a:spLocks noChangeArrowheads="1"/>
          </p:cNvSpPr>
          <p:nvPr/>
        </p:nvSpPr>
        <p:spPr bwMode="auto">
          <a:xfrm>
            <a:off x="7172325" y="4564063"/>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a[14]</a:t>
            </a:r>
            <a:endParaRPr lang="en-US" b="1"/>
          </a:p>
        </p:txBody>
      </p:sp>
      <p:sp>
        <p:nvSpPr>
          <p:cNvPr id="32806" name="Text Box 42"/>
          <p:cNvSpPr txBox="1">
            <a:spLocks noChangeArrowheads="1"/>
          </p:cNvSpPr>
          <p:nvPr/>
        </p:nvSpPr>
        <p:spPr bwMode="auto">
          <a:xfrm>
            <a:off x="8010525" y="4440238"/>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2807" name="Freeform 43"/>
          <p:cNvSpPr>
            <a:spLocks/>
          </p:cNvSpPr>
          <p:nvPr/>
        </p:nvSpPr>
        <p:spPr bwMode="auto">
          <a:xfrm>
            <a:off x="5953125" y="448945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32808" name="Freeform 44"/>
          <p:cNvSpPr>
            <a:spLocks/>
          </p:cNvSpPr>
          <p:nvPr/>
        </p:nvSpPr>
        <p:spPr bwMode="auto">
          <a:xfrm>
            <a:off x="6791325" y="4489450"/>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hlink"/>
            </a:solidFill>
            <a:round/>
            <a:headEnd type="triangle" w="med" len="med"/>
            <a:tailEnd/>
          </a:ln>
        </p:spPr>
        <p:txBody>
          <a:bodyPr wrap="none" anchor="ctr">
            <a:prstTxWarp prst="textNoShape">
              <a:avLst/>
            </a:prstTxWarp>
          </a:bodyPr>
          <a:lstStyle/>
          <a:p>
            <a:endParaRPr lang="en-US"/>
          </a:p>
        </p:txBody>
      </p:sp>
      <p:sp>
        <p:nvSpPr>
          <p:cNvPr id="42"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43"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25</a:t>
            </a:fld>
            <a:endParaRPr lang="en-US" dirty="0"/>
          </a:p>
        </p:txBody>
      </p:sp>
    </p:spTree>
    <p:extLst>
      <p:ext uri="{BB962C8B-B14F-4D97-AF65-F5344CB8AC3E}">
        <p14:creationId xmlns:p14="http://schemas.microsoft.com/office/powerpoint/2010/main" val="123173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24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24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24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43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a:ea typeface="ＭＳ Ｐゴシック" charset="-128"/>
                <a:cs typeface="ＭＳ Ｐゴシック" charset="-128"/>
              </a:rPr>
              <a:t>Another Loop Example</a:t>
            </a:r>
          </a:p>
        </p:txBody>
      </p:sp>
      <p:sp>
        <p:nvSpPr>
          <p:cNvPr id="33794" name="Rectangle 3"/>
          <p:cNvSpPr>
            <a:spLocks noGrp="1" noChangeArrowheads="1"/>
          </p:cNvSpPr>
          <p:nvPr>
            <p:ph type="body" idx="1"/>
          </p:nvPr>
        </p:nvSpPr>
        <p:spPr/>
        <p:txBody>
          <a:bodyPr/>
          <a:lstStyle/>
          <a:p>
            <a:pPr>
              <a:buFont typeface="Wingdings" charset="2"/>
              <a:buNone/>
            </a:pPr>
            <a:r>
              <a:rPr lang="en-US">
                <a:ea typeface="ＭＳ Ｐゴシック" charset="-128"/>
                <a:cs typeface="ＭＳ Ｐゴシック" charset="-128"/>
              </a:rPr>
              <a:t>	for (i=1; i&lt;100; i++)</a:t>
            </a:r>
          </a:p>
          <a:p>
            <a:pPr>
              <a:buFont typeface="Wingdings" charset="2"/>
              <a:buNone/>
            </a:pPr>
            <a:r>
              <a:rPr lang="en-US">
                <a:ea typeface="ＭＳ Ｐゴシック" charset="-128"/>
                <a:cs typeface="ＭＳ Ｐゴシック" charset="-128"/>
              </a:rPr>
              <a:t>	    a[i] = f(a[i-1]);</a:t>
            </a:r>
          </a:p>
          <a:p>
            <a:endParaRPr lang="en-US">
              <a:ea typeface="ＭＳ Ｐゴシック" charset="-128"/>
              <a:cs typeface="ＭＳ Ｐゴシック" charset="-128"/>
            </a:endParaRPr>
          </a:p>
          <a:p>
            <a:r>
              <a:rPr lang="en-US">
                <a:ea typeface="ＭＳ Ｐゴシック" charset="-128"/>
                <a:cs typeface="ＭＳ Ｐゴシック" charset="-128"/>
              </a:rPr>
              <a:t>Dependencies?</a:t>
            </a:r>
          </a:p>
          <a:p>
            <a:pPr lvl="1"/>
            <a:r>
              <a:rPr lang="en-US"/>
              <a:t>What type?</a:t>
            </a:r>
          </a:p>
          <a:p>
            <a:r>
              <a:rPr lang="en-US">
                <a:ea typeface="ＭＳ Ｐゴシック" charset="-128"/>
                <a:cs typeface="ＭＳ Ｐゴシック" charset="-128"/>
              </a:rPr>
              <a:t>Loop iterations are not parallelizable</a:t>
            </a:r>
          </a:p>
          <a:p>
            <a:pPr lvl="1"/>
            <a:r>
              <a:rPr lang="en-US"/>
              <a:t>Why not?</a:t>
            </a:r>
          </a:p>
          <a:p>
            <a:endParaRPr lang="en-US">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26</a:t>
            </a:fld>
            <a:endParaRPr lang="en-US" dirty="0"/>
          </a:p>
        </p:txBody>
      </p:sp>
    </p:spTree>
    <p:extLst>
      <p:ext uri="{BB962C8B-B14F-4D97-AF65-F5344CB8AC3E}">
        <p14:creationId xmlns:p14="http://schemas.microsoft.com/office/powerpoint/2010/main" val="11987460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ea typeface="ＭＳ Ｐゴシック" charset="-128"/>
                <a:cs typeface="ＭＳ Ｐゴシック" charset="-128"/>
              </a:rPr>
              <a:t>Loop Dependencies</a:t>
            </a:r>
          </a:p>
        </p:txBody>
      </p:sp>
      <p:sp>
        <p:nvSpPr>
          <p:cNvPr id="34818" name="Rectangle 3"/>
          <p:cNvSpPr>
            <a:spLocks noGrp="1" noChangeArrowheads="1"/>
          </p:cNvSpPr>
          <p:nvPr>
            <p:ph type="body" idx="1"/>
          </p:nvPr>
        </p:nvSpPr>
        <p:spPr/>
        <p:txBody>
          <a:bodyPr>
            <a:normAutofit fontScale="92500" lnSpcReduction="10000"/>
          </a:bodyPr>
          <a:lstStyle/>
          <a:p>
            <a:r>
              <a:rPr lang="en-US">
                <a:ea typeface="ＭＳ Ｐゴシック" charset="-128"/>
                <a:cs typeface="ＭＳ Ｐゴシック" charset="-128"/>
              </a:rPr>
              <a:t>A </a:t>
            </a:r>
            <a:r>
              <a:rPr lang="en-US" i="1">
                <a:solidFill>
                  <a:srgbClr val="ED181E"/>
                </a:solidFill>
                <a:ea typeface="ＭＳ Ｐゴシック" charset="-128"/>
                <a:cs typeface="ＭＳ Ｐゴシック" charset="-128"/>
              </a:rPr>
              <a:t>loop-carried</a:t>
            </a:r>
            <a:r>
              <a:rPr lang="en-US">
                <a:ea typeface="ＭＳ Ｐゴシック" charset="-128"/>
                <a:cs typeface="ＭＳ Ｐゴシック" charset="-128"/>
              </a:rPr>
              <a:t> dependence is a dependence that is present only if the statements are part of the execution of a loop (i.e., between two statements instances in two different iterations of a loop)</a:t>
            </a:r>
          </a:p>
          <a:p>
            <a:r>
              <a:rPr lang="en-US">
                <a:ea typeface="ＭＳ Ｐゴシック" charset="-128"/>
                <a:cs typeface="ＭＳ Ｐゴシック" charset="-128"/>
              </a:rPr>
              <a:t>Otherwise, it is </a:t>
            </a:r>
            <a:r>
              <a:rPr lang="en-US" i="1">
                <a:solidFill>
                  <a:srgbClr val="ED181E"/>
                </a:solidFill>
                <a:ea typeface="ＭＳ Ｐゴシック" charset="-128"/>
                <a:cs typeface="ＭＳ Ｐゴシック" charset="-128"/>
              </a:rPr>
              <a:t>loop-independent</a:t>
            </a:r>
            <a:r>
              <a:rPr lang="en-US">
                <a:ea typeface="ＭＳ Ｐゴシック" charset="-128"/>
                <a:cs typeface="ＭＳ Ｐゴシック" charset="-128"/>
              </a:rPr>
              <a:t>, including between two statements instances in the same loop iteration</a:t>
            </a:r>
          </a:p>
          <a:p>
            <a:r>
              <a:rPr lang="en-US">
                <a:ea typeface="ＭＳ Ｐゴシック" charset="-128"/>
                <a:cs typeface="ＭＳ Ｐゴシック" charset="-128"/>
              </a:rPr>
              <a:t>Loop-carried dependences can prevent loop iteration parallelization</a:t>
            </a:r>
          </a:p>
          <a:p>
            <a:r>
              <a:rPr lang="en-US">
                <a:ea typeface="ＭＳ Ｐゴシック" charset="-128"/>
                <a:cs typeface="ＭＳ Ｐゴシック" charset="-128"/>
              </a:rPr>
              <a:t>The dependence is </a:t>
            </a:r>
            <a:r>
              <a:rPr lang="en-US" i="1">
                <a:solidFill>
                  <a:srgbClr val="ED181E"/>
                </a:solidFill>
                <a:ea typeface="ＭＳ Ｐゴシック" charset="-128"/>
                <a:cs typeface="ＭＳ Ｐゴシック" charset="-128"/>
              </a:rPr>
              <a:t>lexically forward</a:t>
            </a:r>
            <a:r>
              <a:rPr lang="en-US">
                <a:ea typeface="ＭＳ Ｐゴシック" charset="-128"/>
                <a:cs typeface="ＭＳ Ｐゴシック" charset="-128"/>
              </a:rPr>
              <a:t> if the source comes before the target or </a:t>
            </a:r>
            <a:r>
              <a:rPr lang="en-US" i="1">
                <a:solidFill>
                  <a:srgbClr val="ED181E"/>
                </a:solidFill>
                <a:ea typeface="ＭＳ Ｐゴシック" charset="-128"/>
                <a:cs typeface="ＭＳ Ｐゴシック" charset="-128"/>
              </a:rPr>
              <a:t>lexically backward</a:t>
            </a:r>
            <a:r>
              <a:rPr lang="en-US">
                <a:ea typeface="ＭＳ Ｐゴシック" charset="-128"/>
                <a:cs typeface="ＭＳ Ｐゴシック" charset="-128"/>
              </a:rPr>
              <a:t> otherwise</a:t>
            </a:r>
          </a:p>
          <a:p>
            <a:pPr lvl="1"/>
            <a:r>
              <a:rPr lang="en-US"/>
              <a:t>Unroll the loop to see</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27</a:t>
            </a:fld>
            <a:endParaRPr lang="en-US" dirty="0"/>
          </a:p>
        </p:txBody>
      </p:sp>
    </p:spTree>
    <p:extLst>
      <p:ext uri="{BB962C8B-B14F-4D97-AF65-F5344CB8AC3E}">
        <p14:creationId xmlns:p14="http://schemas.microsoft.com/office/powerpoint/2010/main" val="3007667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ea typeface="ＭＳ Ｐゴシック" charset="-128"/>
                <a:cs typeface="ＭＳ Ｐゴシック" charset="-128"/>
              </a:rPr>
              <a:t>Loop Dependence Example</a:t>
            </a:r>
          </a:p>
        </p:txBody>
      </p:sp>
      <p:sp>
        <p:nvSpPr>
          <p:cNvPr id="35842" name="Rectangle 3"/>
          <p:cNvSpPr>
            <a:spLocks noGrp="1" noChangeArrowheads="1"/>
          </p:cNvSpPr>
          <p:nvPr>
            <p:ph type="body" idx="1"/>
          </p:nvPr>
        </p:nvSpPr>
        <p:spPr/>
        <p:txBody>
          <a:bodyPr/>
          <a:lstStyle/>
          <a:p>
            <a:pPr>
              <a:buFont typeface="Wingdings" charset="2"/>
              <a:buNone/>
            </a:pPr>
            <a:r>
              <a:rPr lang="en-US">
                <a:ea typeface="ＭＳ Ｐゴシック" charset="-128"/>
                <a:cs typeface="ＭＳ Ｐゴシック" charset="-128"/>
              </a:rPr>
              <a:t>	for (i=0; i&lt;100; i++)</a:t>
            </a:r>
          </a:p>
          <a:p>
            <a:pPr>
              <a:buFont typeface="Wingdings" charset="2"/>
              <a:buNone/>
            </a:pPr>
            <a:r>
              <a:rPr lang="en-US">
                <a:ea typeface="ＭＳ Ｐゴシック" charset="-128"/>
                <a:cs typeface="ＭＳ Ｐゴシック" charset="-128"/>
              </a:rPr>
              <a:t>	    a[i+10] = f(a[i]);</a:t>
            </a:r>
          </a:p>
          <a:p>
            <a:endParaRPr lang="en-US">
              <a:ea typeface="ＭＳ Ｐゴシック" charset="-128"/>
              <a:cs typeface="ＭＳ Ｐゴシック" charset="-128"/>
            </a:endParaRPr>
          </a:p>
          <a:p>
            <a:r>
              <a:rPr lang="en-US">
                <a:ea typeface="ＭＳ Ｐゴシック" charset="-128"/>
                <a:cs typeface="ＭＳ Ｐゴシック" charset="-128"/>
              </a:rPr>
              <a:t>Dependencies?</a:t>
            </a:r>
          </a:p>
          <a:p>
            <a:pPr lvl="1"/>
            <a:r>
              <a:rPr lang="en-US"/>
              <a:t>Between a[10], a[20], …</a:t>
            </a:r>
          </a:p>
          <a:p>
            <a:pPr lvl="1"/>
            <a:r>
              <a:rPr lang="en-US"/>
              <a:t>Between a[11], a[21], …</a:t>
            </a:r>
          </a:p>
          <a:p>
            <a:r>
              <a:rPr lang="en-US">
                <a:ea typeface="ＭＳ Ｐゴシック" charset="-128"/>
                <a:cs typeface="ＭＳ Ｐゴシック" charset="-128"/>
              </a:rPr>
              <a:t>Some parallel execution is possible</a:t>
            </a:r>
          </a:p>
          <a:p>
            <a:pPr lvl="1"/>
            <a:r>
              <a:rPr lang="en-US"/>
              <a:t>How much?</a:t>
            </a:r>
          </a:p>
          <a:p>
            <a:pPr lvl="1"/>
            <a:endParaRPr lang="en-US"/>
          </a:p>
          <a:p>
            <a:endParaRPr lang="en-US">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28</a:t>
            </a:fld>
            <a:endParaRPr lang="en-US" dirty="0"/>
          </a:p>
        </p:txBody>
      </p:sp>
    </p:spTree>
    <p:extLst>
      <p:ext uri="{BB962C8B-B14F-4D97-AF65-F5344CB8AC3E}">
        <p14:creationId xmlns:p14="http://schemas.microsoft.com/office/powerpoint/2010/main" val="39254608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charset="-128"/>
                <a:cs typeface="ＭＳ Ｐゴシック" charset="-128"/>
              </a:rPr>
              <a:t>Dependences Between Iterations </a:t>
            </a:r>
            <a:endParaRPr lang="en-US" dirty="0">
              <a:ea typeface="ＭＳ Ｐゴシック" charset="-128"/>
              <a:cs typeface="ＭＳ Ｐゴシック" charset="-128"/>
            </a:endParaRPr>
          </a:p>
        </p:txBody>
      </p:sp>
      <p:sp>
        <p:nvSpPr>
          <p:cNvPr id="36866" name="Rectangle 3"/>
          <p:cNvSpPr>
            <a:spLocks noGrp="1" noChangeArrowheads="1"/>
          </p:cNvSpPr>
          <p:nvPr>
            <p:ph type="body" idx="1"/>
          </p:nvPr>
        </p:nvSpPr>
        <p:spPr/>
        <p:txBody>
          <a:bodyPr/>
          <a:lstStyle/>
          <a:p>
            <a:pPr>
              <a:buFont typeface="Wingdings" charset="2"/>
              <a:buNone/>
            </a:pPr>
            <a:r>
              <a:rPr lang="en-US" dirty="0">
                <a:ea typeface="ＭＳ Ｐゴシック" charset="-128"/>
                <a:cs typeface="ＭＳ Ｐゴシック" charset="-128"/>
              </a:rPr>
              <a:t>	for (</a:t>
            </a:r>
            <a:r>
              <a:rPr lang="en-US" dirty="0" err="1">
                <a:ea typeface="ＭＳ Ｐゴシック" charset="-128"/>
                <a:cs typeface="ＭＳ Ｐゴシック" charset="-128"/>
              </a:rPr>
              <a:t>i</a:t>
            </a:r>
            <a:r>
              <a:rPr lang="en-US" dirty="0">
                <a:ea typeface="ＭＳ Ｐゴシック" charset="-128"/>
                <a:cs typeface="ＭＳ Ｐゴシック" charset="-128"/>
              </a:rPr>
              <a:t>=1; </a:t>
            </a:r>
            <a:r>
              <a:rPr lang="en-US" dirty="0" err="1">
                <a:ea typeface="ＭＳ Ｐゴシック" charset="-128"/>
                <a:cs typeface="ＭＳ Ｐゴシック" charset="-128"/>
              </a:rPr>
              <a:t>i</a:t>
            </a:r>
            <a:r>
              <a:rPr lang="en-US" dirty="0">
                <a:ea typeface="ＭＳ Ｐゴシック" charset="-128"/>
                <a:cs typeface="ＭＳ Ｐゴシック" charset="-128"/>
              </a:rPr>
              <a:t>&lt;100; </a:t>
            </a:r>
            <a:r>
              <a:rPr lang="en-US" dirty="0" err="1">
                <a:ea typeface="ＭＳ Ｐゴシック" charset="-128"/>
                <a:cs typeface="ＭＳ Ｐゴシック" charset="-128"/>
              </a:rPr>
              <a:t>i</a:t>
            </a:r>
            <a:r>
              <a:rPr lang="en-US" dirty="0">
                <a:ea typeface="ＭＳ Ｐゴシック" charset="-128"/>
                <a:cs typeface="ＭＳ Ｐゴシック" charset="-128"/>
              </a:rPr>
              <a:t>++) {</a:t>
            </a:r>
          </a:p>
          <a:p>
            <a:pPr>
              <a:buFont typeface="Wingdings" charset="2"/>
              <a:buNone/>
            </a:pPr>
            <a:r>
              <a:rPr lang="en-US" dirty="0">
                <a:ea typeface="ＭＳ Ｐゴシック" charset="-128"/>
                <a:cs typeface="ＭＳ Ｐゴシック" charset="-128"/>
              </a:rPr>
              <a:t>	    S1: </a:t>
            </a:r>
            <a:r>
              <a:rPr lang="en-US" dirty="0" err="1">
                <a:ea typeface="ＭＳ Ｐゴシック" charset="-128"/>
                <a:cs typeface="ＭＳ Ｐゴシック" charset="-128"/>
              </a:rPr>
              <a:t>a[i</a:t>
            </a:r>
            <a:r>
              <a:rPr lang="en-US" dirty="0">
                <a:ea typeface="ＭＳ Ｐゴシック" charset="-128"/>
                <a:cs typeface="ＭＳ Ｐゴシック" charset="-128"/>
              </a:rPr>
              <a:t>] = …;</a:t>
            </a:r>
          </a:p>
          <a:p>
            <a:pPr>
              <a:buFont typeface="Wingdings" charset="2"/>
              <a:buNone/>
            </a:pPr>
            <a:r>
              <a:rPr lang="en-US" dirty="0">
                <a:ea typeface="ＭＳ Ｐゴシック" charset="-128"/>
                <a:cs typeface="ＭＳ Ｐゴシック" charset="-128"/>
              </a:rPr>
              <a:t>	    S2: … = a[i-1];</a:t>
            </a:r>
          </a:p>
          <a:p>
            <a:pPr>
              <a:buFont typeface="Wingdings" charset="2"/>
              <a:buNone/>
            </a:pPr>
            <a:r>
              <a:rPr lang="en-US" dirty="0">
                <a:ea typeface="ＭＳ Ｐゴシック" charset="-128"/>
                <a:cs typeface="ＭＳ Ｐゴシック" charset="-128"/>
              </a:rPr>
              <a:t>    }</a:t>
            </a:r>
          </a:p>
          <a:p>
            <a:pPr>
              <a:buFont typeface="Wingdings" charset="2"/>
              <a:buNone/>
            </a:pPr>
            <a:endParaRPr lang="en-US" dirty="0">
              <a:ea typeface="ＭＳ Ｐゴシック" charset="-128"/>
              <a:cs typeface="ＭＳ Ｐゴシック" charset="-128"/>
            </a:endParaRPr>
          </a:p>
          <a:p>
            <a:r>
              <a:rPr lang="en-US" dirty="0">
                <a:ea typeface="ＭＳ Ｐゴシック" charset="-128"/>
                <a:cs typeface="ＭＳ Ｐゴシック" charset="-128"/>
              </a:rPr>
              <a:t>Dependencies?</a:t>
            </a:r>
          </a:p>
          <a:p>
            <a:pPr lvl="1"/>
            <a:r>
              <a:rPr lang="en-US" dirty="0"/>
              <a:t>Between </a:t>
            </a:r>
            <a:r>
              <a:rPr lang="en-US" dirty="0" err="1"/>
              <a:t>a[i</a:t>
            </a:r>
            <a:r>
              <a:rPr lang="en-US" dirty="0"/>
              <a:t>] and a[i-1]</a:t>
            </a:r>
          </a:p>
          <a:p>
            <a:r>
              <a:rPr lang="en-US" dirty="0">
                <a:ea typeface="ＭＳ Ｐゴシック" charset="-128"/>
                <a:cs typeface="ＭＳ Ｐゴシック" charset="-128"/>
              </a:rPr>
              <a:t>Is parallelism possible?</a:t>
            </a:r>
          </a:p>
          <a:p>
            <a:pPr lvl="1"/>
            <a:r>
              <a:rPr lang="en-US" dirty="0"/>
              <a:t>Statements can be executed in</a:t>
            </a:r>
            <a:r>
              <a:rPr lang="en-US" dirty="0" smtClean="0"/>
              <a:t> “pipeline” manner</a:t>
            </a:r>
            <a:endParaRPr lang="en-US" dirty="0"/>
          </a:p>
        </p:txBody>
      </p:sp>
      <p:sp>
        <p:nvSpPr>
          <p:cNvPr id="36867" name="Line 4"/>
          <p:cNvSpPr>
            <a:spLocks noChangeShapeType="1"/>
          </p:cNvSpPr>
          <p:nvPr/>
        </p:nvSpPr>
        <p:spPr bwMode="auto">
          <a:xfrm>
            <a:off x="5334000" y="2590800"/>
            <a:ext cx="35814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868" name="Line 5"/>
          <p:cNvSpPr>
            <a:spLocks noChangeShapeType="1"/>
          </p:cNvSpPr>
          <p:nvPr/>
        </p:nvSpPr>
        <p:spPr bwMode="auto">
          <a:xfrm>
            <a:off x="53340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69" name="Line 6"/>
          <p:cNvSpPr>
            <a:spLocks noChangeShapeType="1"/>
          </p:cNvSpPr>
          <p:nvPr/>
        </p:nvSpPr>
        <p:spPr bwMode="auto">
          <a:xfrm>
            <a:off x="59436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70" name="Line 7"/>
          <p:cNvSpPr>
            <a:spLocks noChangeShapeType="1"/>
          </p:cNvSpPr>
          <p:nvPr/>
        </p:nvSpPr>
        <p:spPr bwMode="auto">
          <a:xfrm>
            <a:off x="65532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71" name="Line 8"/>
          <p:cNvSpPr>
            <a:spLocks noChangeShapeType="1"/>
          </p:cNvSpPr>
          <p:nvPr/>
        </p:nvSpPr>
        <p:spPr bwMode="auto">
          <a:xfrm>
            <a:off x="71628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72" name="Line 9"/>
          <p:cNvSpPr>
            <a:spLocks noChangeShapeType="1"/>
          </p:cNvSpPr>
          <p:nvPr/>
        </p:nvSpPr>
        <p:spPr bwMode="auto">
          <a:xfrm>
            <a:off x="77724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73" name="Line 10"/>
          <p:cNvSpPr>
            <a:spLocks noChangeShapeType="1"/>
          </p:cNvSpPr>
          <p:nvPr/>
        </p:nvSpPr>
        <p:spPr bwMode="auto">
          <a:xfrm>
            <a:off x="8382000" y="25908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6874" name="Text Box 17"/>
          <p:cNvSpPr txBox="1">
            <a:spLocks noChangeArrowheads="1"/>
          </p:cNvSpPr>
          <p:nvPr/>
        </p:nvSpPr>
        <p:spPr bwMode="auto">
          <a:xfrm>
            <a:off x="8712200" y="2605088"/>
            <a:ext cx="254000" cy="396875"/>
          </a:xfrm>
          <a:prstGeom prst="rect">
            <a:avLst/>
          </a:prstGeom>
          <a:noFill/>
          <a:ln w="9525">
            <a:noFill/>
            <a:miter lim="800000"/>
            <a:headEnd/>
            <a:tailEnd/>
          </a:ln>
        </p:spPr>
        <p:txBody>
          <a:bodyPr wrap="none">
            <a:prstTxWarp prst="textNoShape">
              <a:avLst/>
            </a:prstTxWarp>
            <a:spAutoFit/>
          </a:bodyPr>
          <a:lstStyle/>
          <a:p>
            <a:r>
              <a:rPr lang="en-US"/>
              <a:t>i</a:t>
            </a:r>
          </a:p>
        </p:txBody>
      </p:sp>
      <p:sp>
        <p:nvSpPr>
          <p:cNvPr id="36875" name="Text Box 18"/>
          <p:cNvSpPr txBox="1">
            <a:spLocks noChangeArrowheads="1"/>
          </p:cNvSpPr>
          <p:nvPr/>
        </p:nvSpPr>
        <p:spPr bwMode="auto">
          <a:xfrm>
            <a:off x="5178425" y="2727325"/>
            <a:ext cx="311150" cy="396875"/>
          </a:xfrm>
          <a:prstGeom prst="rect">
            <a:avLst/>
          </a:prstGeom>
          <a:noFill/>
          <a:ln w="9525">
            <a:noFill/>
            <a:miter lim="800000"/>
            <a:headEnd/>
            <a:tailEnd/>
          </a:ln>
        </p:spPr>
        <p:txBody>
          <a:bodyPr wrap="none">
            <a:prstTxWarp prst="textNoShape">
              <a:avLst/>
            </a:prstTxWarp>
            <a:spAutoFit/>
          </a:bodyPr>
          <a:lstStyle/>
          <a:p>
            <a:r>
              <a:rPr lang="en-US"/>
              <a:t>1</a:t>
            </a:r>
          </a:p>
        </p:txBody>
      </p:sp>
      <p:sp>
        <p:nvSpPr>
          <p:cNvPr id="36876" name="Text Box 19"/>
          <p:cNvSpPr txBox="1">
            <a:spLocks noChangeArrowheads="1"/>
          </p:cNvSpPr>
          <p:nvPr/>
        </p:nvSpPr>
        <p:spPr bwMode="auto">
          <a:xfrm>
            <a:off x="5784850" y="2724150"/>
            <a:ext cx="311150" cy="396875"/>
          </a:xfrm>
          <a:prstGeom prst="rect">
            <a:avLst/>
          </a:prstGeom>
          <a:noFill/>
          <a:ln w="9525">
            <a:noFill/>
            <a:miter lim="800000"/>
            <a:headEnd/>
            <a:tailEnd/>
          </a:ln>
        </p:spPr>
        <p:txBody>
          <a:bodyPr wrap="none">
            <a:prstTxWarp prst="textNoShape">
              <a:avLst/>
            </a:prstTxWarp>
            <a:spAutoFit/>
          </a:bodyPr>
          <a:lstStyle/>
          <a:p>
            <a:r>
              <a:rPr lang="en-US"/>
              <a:t>2</a:t>
            </a:r>
          </a:p>
        </p:txBody>
      </p:sp>
      <p:sp>
        <p:nvSpPr>
          <p:cNvPr id="36877" name="Text Box 20"/>
          <p:cNvSpPr txBox="1">
            <a:spLocks noChangeArrowheads="1"/>
          </p:cNvSpPr>
          <p:nvPr/>
        </p:nvSpPr>
        <p:spPr bwMode="auto">
          <a:xfrm>
            <a:off x="6400800" y="2727325"/>
            <a:ext cx="311150" cy="396875"/>
          </a:xfrm>
          <a:prstGeom prst="rect">
            <a:avLst/>
          </a:prstGeom>
          <a:noFill/>
          <a:ln w="9525">
            <a:noFill/>
            <a:miter lim="800000"/>
            <a:headEnd/>
            <a:tailEnd/>
          </a:ln>
        </p:spPr>
        <p:txBody>
          <a:bodyPr wrap="none">
            <a:prstTxWarp prst="textNoShape">
              <a:avLst/>
            </a:prstTxWarp>
            <a:spAutoFit/>
          </a:bodyPr>
          <a:lstStyle/>
          <a:p>
            <a:r>
              <a:rPr lang="en-US"/>
              <a:t>3</a:t>
            </a:r>
          </a:p>
        </p:txBody>
      </p:sp>
      <p:sp>
        <p:nvSpPr>
          <p:cNvPr id="36878" name="Text Box 21"/>
          <p:cNvSpPr txBox="1">
            <a:spLocks noChangeArrowheads="1"/>
          </p:cNvSpPr>
          <p:nvPr/>
        </p:nvSpPr>
        <p:spPr bwMode="auto">
          <a:xfrm>
            <a:off x="7010400" y="2727325"/>
            <a:ext cx="311150" cy="396875"/>
          </a:xfrm>
          <a:prstGeom prst="rect">
            <a:avLst/>
          </a:prstGeom>
          <a:noFill/>
          <a:ln w="9525">
            <a:noFill/>
            <a:miter lim="800000"/>
            <a:headEnd/>
            <a:tailEnd/>
          </a:ln>
        </p:spPr>
        <p:txBody>
          <a:bodyPr wrap="none">
            <a:prstTxWarp prst="textNoShape">
              <a:avLst/>
            </a:prstTxWarp>
            <a:spAutoFit/>
          </a:bodyPr>
          <a:lstStyle/>
          <a:p>
            <a:r>
              <a:rPr lang="en-US"/>
              <a:t>4</a:t>
            </a:r>
          </a:p>
        </p:txBody>
      </p:sp>
      <p:sp>
        <p:nvSpPr>
          <p:cNvPr id="36879" name="Text Box 22"/>
          <p:cNvSpPr txBox="1">
            <a:spLocks noChangeArrowheads="1"/>
          </p:cNvSpPr>
          <p:nvPr/>
        </p:nvSpPr>
        <p:spPr bwMode="auto">
          <a:xfrm>
            <a:off x="7613650" y="2727325"/>
            <a:ext cx="311150" cy="396875"/>
          </a:xfrm>
          <a:prstGeom prst="rect">
            <a:avLst/>
          </a:prstGeom>
          <a:noFill/>
          <a:ln w="9525">
            <a:noFill/>
            <a:miter lim="800000"/>
            <a:headEnd/>
            <a:tailEnd/>
          </a:ln>
        </p:spPr>
        <p:txBody>
          <a:bodyPr wrap="none">
            <a:prstTxWarp prst="textNoShape">
              <a:avLst/>
            </a:prstTxWarp>
            <a:spAutoFit/>
          </a:bodyPr>
          <a:lstStyle/>
          <a:p>
            <a:r>
              <a:rPr lang="en-US"/>
              <a:t>5</a:t>
            </a:r>
          </a:p>
        </p:txBody>
      </p:sp>
      <p:sp>
        <p:nvSpPr>
          <p:cNvPr id="36880" name="Text Box 23"/>
          <p:cNvSpPr txBox="1">
            <a:spLocks noChangeArrowheads="1"/>
          </p:cNvSpPr>
          <p:nvPr/>
        </p:nvSpPr>
        <p:spPr bwMode="auto">
          <a:xfrm>
            <a:off x="8223250" y="2727325"/>
            <a:ext cx="311150" cy="396875"/>
          </a:xfrm>
          <a:prstGeom prst="rect">
            <a:avLst/>
          </a:prstGeom>
          <a:noFill/>
          <a:ln w="9525">
            <a:noFill/>
            <a:miter lim="800000"/>
            <a:headEnd/>
            <a:tailEnd/>
          </a:ln>
        </p:spPr>
        <p:txBody>
          <a:bodyPr wrap="none">
            <a:prstTxWarp prst="textNoShape">
              <a:avLst/>
            </a:prstTxWarp>
            <a:spAutoFit/>
          </a:bodyPr>
          <a:lstStyle/>
          <a:p>
            <a:r>
              <a:rPr lang="en-US"/>
              <a:t>6</a:t>
            </a:r>
          </a:p>
        </p:txBody>
      </p:sp>
      <p:sp>
        <p:nvSpPr>
          <p:cNvPr id="36881" name="Text Box 24"/>
          <p:cNvSpPr txBox="1">
            <a:spLocks noChangeArrowheads="1"/>
          </p:cNvSpPr>
          <p:nvPr/>
        </p:nvSpPr>
        <p:spPr bwMode="auto">
          <a:xfrm>
            <a:off x="4746625" y="1592263"/>
            <a:ext cx="511175" cy="396875"/>
          </a:xfrm>
          <a:prstGeom prst="rect">
            <a:avLst/>
          </a:prstGeom>
          <a:noFill/>
          <a:ln w="9525">
            <a:noFill/>
            <a:miter lim="800000"/>
            <a:headEnd/>
            <a:tailEnd/>
          </a:ln>
        </p:spPr>
        <p:txBody>
          <a:bodyPr>
            <a:prstTxWarp prst="textNoShape">
              <a:avLst/>
            </a:prstTxWarp>
            <a:spAutoFit/>
          </a:bodyPr>
          <a:lstStyle/>
          <a:p>
            <a:pPr>
              <a:spcBef>
                <a:spcPct val="50000"/>
              </a:spcBef>
            </a:pPr>
            <a:r>
              <a:rPr lang="en-US"/>
              <a:t>S1</a:t>
            </a:r>
          </a:p>
        </p:txBody>
      </p:sp>
      <p:sp>
        <p:nvSpPr>
          <p:cNvPr id="36882" name="Text Box 25"/>
          <p:cNvSpPr txBox="1">
            <a:spLocks noChangeArrowheads="1"/>
          </p:cNvSpPr>
          <p:nvPr/>
        </p:nvSpPr>
        <p:spPr bwMode="auto">
          <a:xfrm>
            <a:off x="4746625" y="2041525"/>
            <a:ext cx="511175" cy="396875"/>
          </a:xfrm>
          <a:prstGeom prst="rect">
            <a:avLst/>
          </a:prstGeom>
          <a:noFill/>
          <a:ln w="9525">
            <a:noFill/>
            <a:miter lim="800000"/>
            <a:headEnd/>
            <a:tailEnd/>
          </a:ln>
        </p:spPr>
        <p:txBody>
          <a:bodyPr>
            <a:prstTxWarp prst="textNoShape">
              <a:avLst/>
            </a:prstTxWarp>
            <a:spAutoFit/>
          </a:bodyPr>
          <a:lstStyle/>
          <a:p>
            <a:pPr>
              <a:spcBef>
                <a:spcPct val="50000"/>
              </a:spcBef>
            </a:pPr>
            <a:r>
              <a:rPr lang="en-US"/>
              <a:t>S2</a:t>
            </a:r>
          </a:p>
        </p:txBody>
      </p:sp>
      <p:sp>
        <p:nvSpPr>
          <p:cNvPr id="36883" name="Oval 26"/>
          <p:cNvSpPr>
            <a:spLocks noChangeArrowheads="1"/>
          </p:cNvSpPr>
          <p:nvPr/>
        </p:nvSpPr>
        <p:spPr bwMode="auto">
          <a:xfrm>
            <a:off x="53340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4" name="Oval 27"/>
          <p:cNvSpPr>
            <a:spLocks noChangeArrowheads="1"/>
          </p:cNvSpPr>
          <p:nvPr/>
        </p:nvSpPr>
        <p:spPr bwMode="auto">
          <a:xfrm>
            <a:off x="53340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5" name="Oval 28"/>
          <p:cNvSpPr>
            <a:spLocks noChangeArrowheads="1"/>
          </p:cNvSpPr>
          <p:nvPr/>
        </p:nvSpPr>
        <p:spPr bwMode="auto">
          <a:xfrm>
            <a:off x="59436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6" name="Oval 29"/>
          <p:cNvSpPr>
            <a:spLocks noChangeArrowheads="1"/>
          </p:cNvSpPr>
          <p:nvPr/>
        </p:nvSpPr>
        <p:spPr bwMode="auto">
          <a:xfrm>
            <a:off x="59436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7" name="Oval 30"/>
          <p:cNvSpPr>
            <a:spLocks noChangeArrowheads="1"/>
          </p:cNvSpPr>
          <p:nvPr/>
        </p:nvSpPr>
        <p:spPr bwMode="auto">
          <a:xfrm>
            <a:off x="65532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8" name="Oval 31"/>
          <p:cNvSpPr>
            <a:spLocks noChangeArrowheads="1"/>
          </p:cNvSpPr>
          <p:nvPr/>
        </p:nvSpPr>
        <p:spPr bwMode="auto">
          <a:xfrm>
            <a:off x="65532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89" name="Oval 32"/>
          <p:cNvSpPr>
            <a:spLocks noChangeArrowheads="1"/>
          </p:cNvSpPr>
          <p:nvPr/>
        </p:nvSpPr>
        <p:spPr bwMode="auto">
          <a:xfrm>
            <a:off x="71628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0" name="Oval 33"/>
          <p:cNvSpPr>
            <a:spLocks noChangeArrowheads="1"/>
          </p:cNvSpPr>
          <p:nvPr/>
        </p:nvSpPr>
        <p:spPr bwMode="auto">
          <a:xfrm>
            <a:off x="71628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1" name="Oval 34"/>
          <p:cNvSpPr>
            <a:spLocks noChangeArrowheads="1"/>
          </p:cNvSpPr>
          <p:nvPr/>
        </p:nvSpPr>
        <p:spPr bwMode="auto">
          <a:xfrm>
            <a:off x="77724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2" name="Oval 35"/>
          <p:cNvSpPr>
            <a:spLocks noChangeArrowheads="1"/>
          </p:cNvSpPr>
          <p:nvPr/>
        </p:nvSpPr>
        <p:spPr bwMode="auto">
          <a:xfrm>
            <a:off x="77724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3" name="Oval 36"/>
          <p:cNvSpPr>
            <a:spLocks noChangeArrowheads="1"/>
          </p:cNvSpPr>
          <p:nvPr/>
        </p:nvSpPr>
        <p:spPr bwMode="auto">
          <a:xfrm>
            <a:off x="8382000" y="16764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4" name="Oval 37"/>
          <p:cNvSpPr>
            <a:spLocks noChangeArrowheads="1"/>
          </p:cNvSpPr>
          <p:nvPr/>
        </p:nvSpPr>
        <p:spPr bwMode="auto">
          <a:xfrm>
            <a:off x="8382000" y="2133600"/>
            <a:ext cx="152400" cy="1524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36895" name="Line 38"/>
          <p:cNvSpPr>
            <a:spLocks noChangeShapeType="1"/>
          </p:cNvSpPr>
          <p:nvPr/>
        </p:nvSpPr>
        <p:spPr bwMode="auto">
          <a:xfrm flipH="1" flipV="1">
            <a:off x="5486400" y="1828800"/>
            <a:ext cx="457200" cy="3048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a:p>
        </p:txBody>
      </p:sp>
      <p:sp>
        <p:nvSpPr>
          <p:cNvPr id="36896" name="Line 39"/>
          <p:cNvSpPr>
            <a:spLocks noChangeShapeType="1"/>
          </p:cNvSpPr>
          <p:nvPr/>
        </p:nvSpPr>
        <p:spPr bwMode="auto">
          <a:xfrm flipH="1" flipV="1">
            <a:off x="6096000" y="1828800"/>
            <a:ext cx="457200" cy="3048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a:p>
        </p:txBody>
      </p:sp>
      <p:sp>
        <p:nvSpPr>
          <p:cNvPr id="36897" name="Line 40"/>
          <p:cNvSpPr>
            <a:spLocks noChangeShapeType="1"/>
          </p:cNvSpPr>
          <p:nvPr/>
        </p:nvSpPr>
        <p:spPr bwMode="auto">
          <a:xfrm flipH="1" flipV="1">
            <a:off x="6705600" y="1828800"/>
            <a:ext cx="457200" cy="3048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a:p>
        </p:txBody>
      </p:sp>
      <p:sp>
        <p:nvSpPr>
          <p:cNvPr id="36898" name="Line 41"/>
          <p:cNvSpPr>
            <a:spLocks noChangeShapeType="1"/>
          </p:cNvSpPr>
          <p:nvPr/>
        </p:nvSpPr>
        <p:spPr bwMode="auto">
          <a:xfrm flipH="1" flipV="1">
            <a:off x="7315200" y="1828800"/>
            <a:ext cx="457200" cy="3048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a:p>
        </p:txBody>
      </p:sp>
      <p:sp>
        <p:nvSpPr>
          <p:cNvPr id="36899" name="Line 42"/>
          <p:cNvSpPr>
            <a:spLocks noChangeShapeType="1"/>
          </p:cNvSpPr>
          <p:nvPr/>
        </p:nvSpPr>
        <p:spPr bwMode="auto">
          <a:xfrm flipH="1" flipV="1">
            <a:off x="7924800" y="1828800"/>
            <a:ext cx="457200" cy="3048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a:p>
        </p:txBody>
      </p:sp>
      <p:sp>
        <p:nvSpPr>
          <p:cNvPr id="36900" name="Text Box 43"/>
          <p:cNvSpPr txBox="1">
            <a:spLocks noChangeArrowheads="1"/>
          </p:cNvSpPr>
          <p:nvPr/>
        </p:nvSpPr>
        <p:spPr bwMode="auto">
          <a:xfrm>
            <a:off x="8477250" y="1676400"/>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36901" name="Line 44"/>
          <p:cNvSpPr>
            <a:spLocks noChangeShapeType="1"/>
          </p:cNvSpPr>
          <p:nvPr/>
        </p:nvSpPr>
        <p:spPr bwMode="auto">
          <a:xfrm>
            <a:off x="54102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902" name="Line 45"/>
          <p:cNvSpPr>
            <a:spLocks noChangeShapeType="1"/>
          </p:cNvSpPr>
          <p:nvPr/>
        </p:nvSpPr>
        <p:spPr bwMode="auto">
          <a:xfrm>
            <a:off x="60198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903" name="Line 46"/>
          <p:cNvSpPr>
            <a:spLocks noChangeShapeType="1"/>
          </p:cNvSpPr>
          <p:nvPr/>
        </p:nvSpPr>
        <p:spPr bwMode="auto">
          <a:xfrm>
            <a:off x="66294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904" name="Line 47"/>
          <p:cNvSpPr>
            <a:spLocks noChangeShapeType="1"/>
          </p:cNvSpPr>
          <p:nvPr/>
        </p:nvSpPr>
        <p:spPr bwMode="auto">
          <a:xfrm>
            <a:off x="72390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905" name="Line 48"/>
          <p:cNvSpPr>
            <a:spLocks noChangeShapeType="1"/>
          </p:cNvSpPr>
          <p:nvPr/>
        </p:nvSpPr>
        <p:spPr bwMode="auto">
          <a:xfrm>
            <a:off x="78486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6906" name="Line 49"/>
          <p:cNvSpPr>
            <a:spLocks noChangeShapeType="1"/>
          </p:cNvSpPr>
          <p:nvPr/>
        </p:nvSpPr>
        <p:spPr bwMode="auto">
          <a:xfrm>
            <a:off x="8458200" y="18288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4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4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29</a:t>
            </a:fld>
            <a:endParaRPr lang="en-US" dirty="0"/>
          </a:p>
        </p:txBody>
      </p:sp>
    </p:spTree>
    <p:extLst>
      <p:ext uri="{BB962C8B-B14F-4D97-AF65-F5344CB8AC3E}">
        <p14:creationId xmlns:p14="http://schemas.microsoft.com/office/powerpoint/2010/main" val="1932505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ea typeface="ＭＳ Ｐゴシック" charset="-128"/>
                <a:cs typeface="ＭＳ Ｐゴシック" charset="-128"/>
              </a:rPr>
              <a:t>Parallel Models 101</a:t>
            </a:r>
          </a:p>
        </p:txBody>
      </p:sp>
      <p:sp>
        <p:nvSpPr>
          <p:cNvPr id="9218" name="Rectangle 3"/>
          <p:cNvSpPr>
            <a:spLocks noGrp="1" noChangeArrowheads="1"/>
          </p:cNvSpPr>
          <p:nvPr>
            <p:ph type="body" idx="1"/>
          </p:nvPr>
        </p:nvSpPr>
        <p:spPr/>
        <p:txBody>
          <a:bodyPr/>
          <a:lstStyle/>
          <a:p>
            <a:pPr>
              <a:lnSpc>
                <a:spcPct val="90000"/>
              </a:lnSpc>
            </a:pPr>
            <a:r>
              <a:rPr lang="en-US">
                <a:ea typeface="ＭＳ Ｐゴシック" charset="-128"/>
                <a:cs typeface="ＭＳ Ｐゴシック" charset="-128"/>
              </a:rPr>
              <a:t>Sequential models </a:t>
            </a:r>
          </a:p>
          <a:p>
            <a:pPr lvl="1">
              <a:lnSpc>
                <a:spcPct val="90000"/>
              </a:lnSpc>
            </a:pPr>
            <a:r>
              <a:rPr lang="en-US"/>
              <a:t>von Neumann (RAM) model</a:t>
            </a:r>
          </a:p>
          <a:p>
            <a:pPr>
              <a:lnSpc>
                <a:spcPct val="90000"/>
              </a:lnSpc>
            </a:pPr>
            <a:r>
              <a:rPr lang="en-US">
                <a:ea typeface="ＭＳ Ｐゴシック" charset="-128"/>
                <a:cs typeface="ＭＳ Ｐゴシック" charset="-128"/>
              </a:rPr>
              <a:t>Parallel model</a:t>
            </a:r>
          </a:p>
          <a:p>
            <a:pPr lvl="1">
              <a:lnSpc>
                <a:spcPct val="90000"/>
              </a:lnSpc>
            </a:pPr>
            <a:r>
              <a:rPr lang="en-US"/>
              <a:t>A parallel computer is simple a collection</a:t>
            </a:r>
            <a:br>
              <a:rPr lang="en-US"/>
            </a:br>
            <a:r>
              <a:rPr lang="en-US"/>
              <a:t>of </a:t>
            </a:r>
            <a:r>
              <a:rPr lang="en-US" i="1"/>
              <a:t>processors</a:t>
            </a:r>
            <a:r>
              <a:rPr lang="en-US"/>
              <a:t> </a:t>
            </a:r>
            <a:r>
              <a:rPr lang="en-US" i="1"/>
              <a:t>interconnected</a:t>
            </a:r>
            <a:r>
              <a:rPr lang="en-US"/>
              <a:t> in some manner to </a:t>
            </a:r>
            <a:r>
              <a:rPr lang="en-US" i="1"/>
              <a:t>coordinate</a:t>
            </a:r>
            <a:r>
              <a:rPr lang="en-US"/>
              <a:t> activities and </a:t>
            </a:r>
            <a:r>
              <a:rPr lang="en-US" i="1"/>
              <a:t>exchange</a:t>
            </a:r>
            <a:r>
              <a:rPr lang="en-US"/>
              <a:t> </a:t>
            </a:r>
            <a:r>
              <a:rPr lang="en-US" i="1"/>
              <a:t>data</a:t>
            </a:r>
          </a:p>
          <a:p>
            <a:pPr lvl="1">
              <a:lnSpc>
                <a:spcPct val="90000"/>
              </a:lnSpc>
            </a:pPr>
            <a:r>
              <a:rPr lang="en-US"/>
              <a:t>Models that can be used as general frameworks for describing and analyzing parallel algorithms</a:t>
            </a:r>
          </a:p>
          <a:p>
            <a:pPr lvl="2">
              <a:lnSpc>
                <a:spcPct val="90000"/>
              </a:lnSpc>
            </a:pPr>
            <a:r>
              <a:rPr lang="en-US" i="1"/>
              <a:t>Simplicity</a:t>
            </a:r>
            <a:r>
              <a:rPr lang="en-US"/>
              <a:t>: description, analysis, architecture independence</a:t>
            </a:r>
          </a:p>
          <a:p>
            <a:pPr lvl="2">
              <a:lnSpc>
                <a:spcPct val="90000"/>
              </a:lnSpc>
            </a:pPr>
            <a:r>
              <a:rPr lang="en-US" i="1"/>
              <a:t>Implementability</a:t>
            </a:r>
            <a:r>
              <a:rPr lang="en-US"/>
              <a:t>: able to be realized, reflect performance</a:t>
            </a:r>
          </a:p>
          <a:p>
            <a:pPr>
              <a:lnSpc>
                <a:spcPct val="90000"/>
              </a:lnSpc>
            </a:pPr>
            <a:r>
              <a:rPr lang="en-US">
                <a:ea typeface="ＭＳ Ｐゴシック" charset="-128"/>
                <a:cs typeface="ＭＳ Ｐゴシック" charset="-128"/>
              </a:rPr>
              <a:t>Three common parallel models</a:t>
            </a:r>
          </a:p>
          <a:p>
            <a:pPr lvl="1">
              <a:lnSpc>
                <a:spcPct val="90000"/>
              </a:lnSpc>
            </a:pPr>
            <a:r>
              <a:rPr lang="en-US"/>
              <a:t>Directed acyclic graphs, shared-memory, network</a:t>
            </a:r>
          </a:p>
        </p:txBody>
      </p:sp>
      <p:sp>
        <p:nvSpPr>
          <p:cNvPr id="9219" name="Rectangle 6"/>
          <p:cNvSpPr>
            <a:spLocks noChangeArrowheads="1"/>
          </p:cNvSpPr>
          <p:nvPr/>
        </p:nvSpPr>
        <p:spPr bwMode="auto">
          <a:xfrm>
            <a:off x="7543800" y="1066800"/>
            <a:ext cx="1066800" cy="711200"/>
          </a:xfrm>
          <a:prstGeom prst="rect">
            <a:avLst/>
          </a:prstGeom>
          <a:solidFill>
            <a:srgbClr val="C0C0C0"/>
          </a:solidFill>
          <a:ln w="9525">
            <a:solidFill>
              <a:schemeClr val="tx1"/>
            </a:solidFill>
            <a:miter lim="800000"/>
            <a:headEnd/>
            <a:tailEnd/>
          </a:ln>
        </p:spPr>
        <p:txBody>
          <a:bodyPr wrap="none">
            <a:prstTxWarp prst="textNoShape">
              <a:avLst/>
            </a:prstTxWarp>
            <a:spAutoFit/>
          </a:bodyPr>
          <a:lstStyle/>
          <a:p>
            <a:r>
              <a:rPr lang="en-US"/>
              <a:t>Memory</a:t>
            </a:r>
          </a:p>
          <a:p>
            <a:r>
              <a:rPr lang="en-US"/>
              <a:t>(RAM)</a:t>
            </a:r>
          </a:p>
        </p:txBody>
      </p:sp>
      <p:sp>
        <p:nvSpPr>
          <p:cNvPr id="9220" name="Oval 4"/>
          <p:cNvSpPr>
            <a:spLocks noChangeArrowheads="1"/>
          </p:cNvSpPr>
          <p:nvPr/>
        </p:nvSpPr>
        <p:spPr bwMode="auto">
          <a:xfrm>
            <a:off x="7439025" y="2133600"/>
            <a:ext cx="1219200" cy="4572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9221" name="Rectangle 7"/>
          <p:cNvSpPr>
            <a:spLocks noChangeArrowheads="1"/>
          </p:cNvSpPr>
          <p:nvPr/>
        </p:nvSpPr>
        <p:spPr bwMode="auto">
          <a:xfrm>
            <a:off x="7502525" y="2133600"/>
            <a:ext cx="1155700" cy="396875"/>
          </a:xfrm>
          <a:prstGeom prst="rect">
            <a:avLst/>
          </a:prstGeom>
          <a:noFill/>
          <a:ln w="9525">
            <a:noFill/>
            <a:miter lim="800000"/>
            <a:headEnd/>
            <a:tailEnd/>
          </a:ln>
        </p:spPr>
        <p:txBody>
          <a:bodyPr wrap="none">
            <a:prstTxWarp prst="textNoShape">
              <a:avLst/>
            </a:prstTxWarp>
            <a:spAutoFit/>
          </a:bodyPr>
          <a:lstStyle/>
          <a:p>
            <a:r>
              <a:rPr lang="en-US"/>
              <a:t>processor</a:t>
            </a:r>
          </a:p>
        </p:txBody>
      </p:sp>
      <p:cxnSp>
        <p:nvCxnSpPr>
          <p:cNvPr id="9222" name="AutoShape 9"/>
          <p:cNvCxnSpPr>
            <a:cxnSpLocks noChangeShapeType="1"/>
            <a:stCxn id="9221" idx="0"/>
            <a:endCxn id="9219" idx="2"/>
          </p:cNvCxnSpPr>
          <p:nvPr/>
        </p:nvCxnSpPr>
        <p:spPr bwMode="auto">
          <a:xfrm flipH="1" flipV="1">
            <a:off x="8077200" y="1778000"/>
            <a:ext cx="3175" cy="355600"/>
          </a:xfrm>
          <a:prstGeom prst="straightConnector1">
            <a:avLst/>
          </a:prstGeom>
          <a:noFill/>
          <a:ln w="9525">
            <a:solidFill>
              <a:schemeClr val="tx1"/>
            </a:solidFill>
            <a:round/>
            <a:headEnd type="triangle" w="med" len="med"/>
            <a:tailEnd type="triangle" w="med" len="med"/>
          </a:ln>
        </p:spPr>
      </p:cxnSp>
      <p:sp>
        <p:nvSpPr>
          <p:cNvPr id="8"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9"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a:t>
            </a:fld>
            <a:endParaRPr lang="en-US" dirty="0"/>
          </a:p>
        </p:txBody>
      </p:sp>
    </p:spTree>
    <p:extLst>
      <p:ext uri="{BB962C8B-B14F-4D97-AF65-F5344CB8AC3E}">
        <p14:creationId xmlns:p14="http://schemas.microsoft.com/office/powerpoint/2010/main" val="3847642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charset="-128"/>
                <a:cs typeface="ＭＳ Ｐゴシック" charset="-128"/>
              </a:rPr>
              <a:t>Another Loop Dependence Example</a:t>
            </a:r>
          </a:p>
        </p:txBody>
      </p:sp>
      <p:sp>
        <p:nvSpPr>
          <p:cNvPr id="37890" name="Rectangle 3"/>
          <p:cNvSpPr>
            <a:spLocks noGrp="1" noChangeArrowheads="1"/>
          </p:cNvSpPr>
          <p:nvPr>
            <p:ph type="body" idx="1"/>
          </p:nvPr>
        </p:nvSpPr>
        <p:spPr/>
        <p:txBody>
          <a:bodyPr>
            <a:normAutofit lnSpcReduction="10000"/>
          </a:bodyPr>
          <a:lstStyle/>
          <a:p>
            <a:pPr>
              <a:buFont typeface="Wingdings" charset="2"/>
              <a:buNone/>
              <a:tabLst>
                <a:tab pos="1085850" algn="l"/>
              </a:tabLst>
            </a:pPr>
            <a:r>
              <a:rPr lang="en-US">
                <a:ea typeface="ＭＳ Ｐゴシック" charset="-128"/>
                <a:cs typeface="ＭＳ Ｐゴシック" charset="-128"/>
              </a:rPr>
              <a:t>	for (i=0; i&lt;100; i++)</a:t>
            </a:r>
          </a:p>
          <a:p>
            <a:pPr>
              <a:buFont typeface="Wingdings" charset="2"/>
              <a:buNone/>
              <a:tabLst>
                <a:tab pos="1085850" algn="l"/>
              </a:tabLst>
            </a:pPr>
            <a:r>
              <a:rPr lang="en-US">
                <a:ea typeface="ＭＳ Ｐゴシック" charset="-128"/>
                <a:cs typeface="ＭＳ Ｐゴシック" charset="-128"/>
              </a:rPr>
              <a:t>	    for (j=1; j&lt;100; j++)</a:t>
            </a:r>
          </a:p>
          <a:p>
            <a:pPr>
              <a:buFont typeface="Wingdings" charset="2"/>
              <a:buNone/>
              <a:tabLst>
                <a:tab pos="1085850" algn="l"/>
              </a:tabLst>
            </a:pPr>
            <a:r>
              <a:rPr lang="en-US">
                <a:ea typeface="ＭＳ Ｐゴシック" charset="-128"/>
                <a:cs typeface="ＭＳ Ｐゴシック" charset="-128"/>
              </a:rPr>
              <a:t>		a[i][j] = f(a[i][j-1]);</a:t>
            </a:r>
          </a:p>
          <a:p>
            <a:pPr>
              <a:buFont typeface="Wingdings" charset="2"/>
              <a:buNone/>
              <a:tabLst>
                <a:tab pos="1085850" algn="l"/>
              </a:tabLst>
            </a:pPr>
            <a:endParaRPr lang="en-US">
              <a:ea typeface="ＭＳ Ｐゴシック" charset="-128"/>
              <a:cs typeface="ＭＳ Ｐゴシック" charset="-128"/>
            </a:endParaRPr>
          </a:p>
          <a:p>
            <a:pPr>
              <a:tabLst>
                <a:tab pos="1085850" algn="l"/>
              </a:tabLst>
            </a:pPr>
            <a:r>
              <a:rPr lang="en-US">
                <a:ea typeface="ＭＳ Ｐゴシック" charset="-128"/>
                <a:cs typeface="ＭＳ Ｐゴシック" charset="-128"/>
              </a:rPr>
              <a:t>Dependencies?</a:t>
            </a:r>
          </a:p>
          <a:p>
            <a:pPr lvl="1">
              <a:tabLst>
                <a:tab pos="1085850" algn="l"/>
              </a:tabLst>
            </a:pPr>
            <a:r>
              <a:rPr lang="en-US"/>
              <a:t>Loop-independent dependence on i</a:t>
            </a:r>
          </a:p>
          <a:p>
            <a:pPr lvl="1">
              <a:tabLst>
                <a:tab pos="1085850" algn="l"/>
              </a:tabLst>
            </a:pPr>
            <a:r>
              <a:rPr lang="en-US"/>
              <a:t>Loop-carried dependence on j</a:t>
            </a:r>
          </a:p>
          <a:p>
            <a:pPr>
              <a:tabLst>
                <a:tab pos="1085850" algn="l"/>
              </a:tabLst>
            </a:pPr>
            <a:r>
              <a:rPr lang="en-US">
                <a:ea typeface="ＭＳ Ｐゴシック" charset="-128"/>
                <a:cs typeface="ＭＳ Ｐゴシック" charset="-128"/>
              </a:rPr>
              <a:t>Which loop can be parallelized?</a:t>
            </a:r>
          </a:p>
          <a:p>
            <a:pPr lvl="1">
              <a:tabLst>
                <a:tab pos="1085850" algn="l"/>
              </a:tabLst>
            </a:pPr>
            <a:r>
              <a:rPr lang="en-US"/>
              <a:t>Outer loop parallelizable</a:t>
            </a:r>
          </a:p>
          <a:p>
            <a:pPr lvl="1">
              <a:tabLst>
                <a:tab pos="1085850" algn="l"/>
              </a:tabLst>
            </a:pPr>
            <a:r>
              <a:rPr lang="en-US"/>
              <a:t>Inner loop cannot be parallelized</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30</a:t>
            </a:fld>
            <a:endParaRPr lang="en-US" dirty="0"/>
          </a:p>
        </p:txBody>
      </p:sp>
    </p:spTree>
    <p:extLst>
      <p:ext uri="{BB962C8B-B14F-4D97-AF65-F5344CB8AC3E}">
        <p14:creationId xmlns:p14="http://schemas.microsoft.com/office/powerpoint/2010/main" val="3964088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charset="-128"/>
                <a:cs typeface="ＭＳ Ｐゴシック" charset="-128"/>
              </a:rPr>
              <a:t>Still Another Loop Dependence Example</a:t>
            </a:r>
          </a:p>
        </p:txBody>
      </p:sp>
      <p:sp>
        <p:nvSpPr>
          <p:cNvPr id="38914" name="Rectangle 3"/>
          <p:cNvSpPr>
            <a:spLocks noGrp="1" noChangeArrowheads="1"/>
          </p:cNvSpPr>
          <p:nvPr>
            <p:ph type="body" idx="1"/>
          </p:nvPr>
        </p:nvSpPr>
        <p:spPr/>
        <p:txBody>
          <a:bodyPr>
            <a:normAutofit fontScale="92500" lnSpcReduction="10000"/>
          </a:bodyPr>
          <a:lstStyle/>
          <a:p>
            <a:pPr>
              <a:buFont typeface="Wingdings" charset="2"/>
              <a:buNone/>
            </a:pPr>
            <a:r>
              <a:rPr lang="en-US">
                <a:ea typeface="ＭＳ Ｐゴシック" charset="-128"/>
                <a:cs typeface="ＭＳ Ｐゴシック" charset="-128"/>
              </a:rPr>
              <a:t>	for (j=1; j&lt;100; j++)</a:t>
            </a:r>
          </a:p>
          <a:p>
            <a:pPr>
              <a:buFont typeface="Wingdings" charset="2"/>
              <a:buNone/>
            </a:pPr>
            <a:r>
              <a:rPr lang="en-US">
                <a:ea typeface="ＭＳ Ｐゴシック" charset="-128"/>
                <a:cs typeface="ＭＳ Ｐゴシック" charset="-128"/>
              </a:rPr>
              <a:t>	    for (i=0; i&lt;100; i++)</a:t>
            </a:r>
          </a:p>
          <a:p>
            <a:pPr>
              <a:buFont typeface="Wingdings" charset="2"/>
              <a:buNone/>
            </a:pPr>
            <a:r>
              <a:rPr lang="en-US">
                <a:ea typeface="ＭＳ Ｐゴシック" charset="-128"/>
                <a:cs typeface="ＭＳ Ｐゴシック" charset="-128"/>
              </a:rPr>
              <a:t>		a[i][j] = f(a[i][j-1]);</a:t>
            </a:r>
          </a:p>
          <a:p>
            <a:pPr>
              <a:buFont typeface="Wingdings" charset="2"/>
              <a:buNone/>
            </a:pPr>
            <a:endParaRPr lang="en-US">
              <a:ea typeface="ＭＳ Ｐゴシック" charset="-128"/>
              <a:cs typeface="ＭＳ Ｐゴシック" charset="-128"/>
            </a:endParaRPr>
          </a:p>
          <a:p>
            <a:r>
              <a:rPr lang="en-US">
                <a:ea typeface="ＭＳ Ｐゴシック" charset="-128"/>
                <a:cs typeface="ＭＳ Ｐゴシック" charset="-128"/>
              </a:rPr>
              <a:t>Dependencies?</a:t>
            </a:r>
          </a:p>
          <a:p>
            <a:pPr lvl="1"/>
            <a:r>
              <a:rPr lang="en-US"/>
              <a:t>Loop-independent dependence on i</a:t>
            </a:r>
          </a:p>
          <a:p>
            <a:pPr lvl="1"/>
            <a:r>
              <a:rPr lang="en-US"/>
              <a:t>Loop-carried dependence on j</a:t>
            </a:r>
          </a:p>
          <a:p>
            <a:r>
              <a:rPr lang="en-US">
                <a:ea typeface="ＭＳ Ｐゴシック" charset="-128"/>
                <a:cs typeface="ＭＳ Ｐゴシック" charset="-128"/>
              </a:rPr>
              <a:t>Which loop can be parallelized?</a:t>
            </a:r>
          </a:p>
          <a:p>
            <a:pPr lvl="1"/>
            <a:r>
              <a:rPr lang="en-US"/>
              <a:t>Inner loop parallelizable</a:t>
            </a:r>
          </a:p>
          <a:p>
            <a:pPr lvl="1"/>
            <a:r>
              <a:rPr lang="en-US"/>
              <a:t>Outer loop cannot be parallelized</a:t>
            </a:r>
          </a:p>
          <a:p>
            <a:pPr lvl="1"/>
            <a:r>
              <a:rPr lang="en-US"/>
              <a:t>Less desirable (why?)</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31</a:t>
            </a:fld>
            <a:endParaRPr lang="en-US" dirty="0"/>
          </a:p>
        </p:txBody>
      </p:sp>
    </p:spTree>
    <p:extLst>
      <p:ext uri="{BB962C8B-B14F-4D97-AF65-F5344CB8AC3E}">
        <p14:creationId xmlns:p14="http://schemas.microsoft.com/office/powerpoint/2010/main" val="73352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charset="-128"/>
                <a:cs typeface="ＭＳ Ｐゴシック" charset="-128"/>
              </a:rPr>
              <a:t>Key Ideas for Dependency Analysis</a:t>
            </a:r>
          </a:p>
        </p:txBody>
      </p:sp>
      <p:sp>
        <p:nvSpPr>
          <p:cNvPr id="44034" name="Rectangle 3"/>
          <p:cNvSpPr>
            <a:spLocks noGrp="1" noChangeArrowheads="1"/>
          </p:cNvSpPr>
          <p:nvPr>
            <p:ph type="body" idx="1"/>
          </p:nvPr>
        </p:nvSpPr>
        <p:spPr/>
        <p:txBody>
          <a:bodyPr/>
          <a:lstStyle/>
          <a:p>
            <a:r>
              <a:rPr lang="en-US">
                <a:ea typeface="ＭＳ Ｐゴシック" charset="-128"/>
                <a:cs typeface="ＭＳ Ｐゴシック" charset="-128"/>
              </a:rPr>
              <a:t>To execute in parallel:</a:t>
            </a:r>
          </a:p>
          <a:p>
            <a:pPr lvl="1"/>
            <a:r>
              <a:rPr lang="en-US"/>
              <a:t>Statement order must not matter</a:t>
            </a:r>
          </a:p>
          <a:p>
            <a:pPr lvl="1"/>
            <a:r>
              <a:rPr lang="en-US"/>
              <a:t>Statements must not have dependences</a:t>
            </a:r>
          </a:p>
          <a:p>
            <a:r>
              <a:rPr lang="en-US">
                <a:ea typeface="ＭＳ Ｐゴシック" charset="-128"/>
                <a:cs typeface="ＭＳ Ｐゴシック" charset="-128"/>
              </a:rPr>
              <a:t>Some dependences can be removed</a:t>
            </a:r>
          </a:p>
          <a:p>
            <a:r>
              <a:rPr lang="en-US">
                <a:ea typeface="ＭＳ Ｐゴシック" charset="-128"/>
                <a:cs typeface="ＭＳ Ｐゴシック" charset="-128"/>
              </a:rPr>
              <a:t>Some dependences may not be obvious</a:t>
            </a:r>
          </a:p>
          <a:p>
            <a:endParaRPr lang="en-US">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32</a:t>
            </a:fld>
            <a:endParaRPr lang="en-US" dirty="0"/>
          </a:p>
        </p:txBody>
      </p:sp>
    </p:spTree>
    <p:extLst>
      <p:ext uri="{BB962C8B-B14F-4D97-AF65-F5344CB8AC3E}">
        <p14:creationId xmlns:p14="http://schemas.microsoft.com/office/powerpoint/2010/main" val="966151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a:ea typeface="ＭＳ Ｐゴシック" charset="-128"/>
                <a:cs typeface="ＭＳ Ｐゴシック" charset="-128"/>
              </a:rPr>
              <a:t>Dependencies and Synchronization</a:t>
            </a:r>
          </a:p>
        </p:txBody>
      </p:sp>
      <p:sp>
        <p:nvSpPr>
          <p:cNvPr id="45058" name="Rectangle 3"/>
          <p:cNvSpPr>
            <a:spLocks noGrp="1" noChangeArrowheads="1"/>
          </p:cNvSpPr>
          <p:nvPr>
            <p:ph type="body" idx="1"/>
          </p:nvPr>
        </p:nvSpPr>
        <p:spPr/>
        <p:txBody>
          <a:bodyPr>
            <a:normAutofit fontScale="92500" lnSpcReduction="10000"/>
          </a:bodyPr>
          <a:lstStyle/>
          <a:p>
            <a:r>
              <a:rPr lang="en-US" dirty="0">
                <a:ea typeface="ＭＳ Ｐゴシック" charset="-128"/>
                <a:cs typeface="ＭＳ Ｐゴシック" charset="-128"/>
              </a:rPr>
              <a:t>How is parallelism achieved when have dependencies?</a:t>
            </a:r>
          </a:p>
          <a:p>
            <a:pPr lvl="1"/>
            <a:r>
              <a:rPr lang="en-US" dirty="0"/>
              <a:t>Think about concurrency</a:t>
            </a:r>
          </a:p>
          <a:p>
            <a:pPr lvl="1"/>
            <a:r>
              <a:rPr lang="en-US" dirty="0"/>
              <a:t>Some parts of the execution are independent</a:t>
            </a:r>
          </a:p>
          <a:p>
            <a:pPr lvl="1"/>
            <a:r>
              <a:rPr lang="en-US" dirty="0"/>
              <a:t>Some parts of the execution are dependent</a:t>
            </a:r>
          </a:p>
          <a:p>
            <a:r>
              <a:rPr lang="en-US" dirty="0">
                <a:ea typeface="ＭＳ Ｐゴシック" charset="-128"/>
                <a:cs typeface="ＭＳ Ｐゴシック" charset="-128"/>
              </a:rPr>
              <a:t>Must control ordering of events on different </a:t>
            </a:r>
            <a:r>
              <a:rPr lang="en-US" dirty="0" smtClean="0">
                <a:ea typeface="ＭＳ Ｐゴシック" charset="-128"/>
                <a:cs typeface="ＭＳ Ｐゴシック" charset="-128"/>
              </a:rPr>
              <a:t>processors (cores)</a:t>
            </a:r>
          </a:p>
          <a:p>
            <a:pPr lvl="1"/>
            <a:r>
              <a:rPr lang="en-US" dirty="0"/>
              <a:t>Dependencies pose constraints on parallel event ordering</a:t>
            </a:r>
          </a:p>
          <a:p>
            <a:pPr lvl="1"/>
            <a:r>
              <a:rPr lang="en-US" dirty="0"/>
              <a:t>Partial ordering of execution action</a:t>
            </a:r>
          </a:p>
          <a:p>
            <a:r>
              <a:rPr lang="en-US" dirty="0">
                <a:ea typeface="ＭＳ Ｐゴシック" charset="-128"/>
                <a:cs typeface="ＭＳ Ｐゴシック" charset="-128"/>
              </a:rPr>
              <a:t>Use synchronization mechanisms</a:t>
            </a:r>
          </a:p>
          <a:p>
            <a:pPr lvl="1"/>
            <a:r>
              <a:rPr lang="en-US" dirty="0"/>
              <a:t>Need for concurrent execution too</a:t>
            </a:r>
          </a:p>
          <a:p>
            <a:pPr lvl="1"/>
            <a:r>
              <a:rPr lang="en-US" dirty="0"/>
              <a:t>Maintains partial order</a:t>
            </a:r>
          </a:p>
          <a:p>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33</a:t>
            </a:fld>
            <a:endParaRPr lang="en-US" dirty="0"/>
          </a:p>
        </p:txBody>
      </p:sp>
    </p:spTree>
    <p:extLst>
      <p:ext uri="{BB962C8B-B14F-4D97-AF65-F5344CB8AC3E}">
        <p14:creationId xmlns:p14="http://schemas.microsoft.com/office/powerpoint/2010/main" val="331210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Parallel Patterns</a:t>
            </a:r>
            <a:r>
              <a:rPr lang="en-US" dirty="0" smtClean="0">
                <a:ea typeface="ＭＳ Ｐゴシック" charset="-128"/>
                <a:cs typeface="ＭＳ Ｐゴシック" charset="-128"/>
              </a:rPr>
              <a:t>: A recurring combination of task distribution and data access that solves a specific problem in parallel algorithm design.</a:t>
            </a:r>
          </a:p>
          <a:p>
            <a:r>
              <a:rPr lang="en-US" dirty="0" smtClean="0">
                <a:ea typeface="ＭＳ Ｐゴシック" charset="-128"/>
                <a:cs typeface="ＭＳ Ｐゴシック" charset="-128"/>
              </a:rPr>
              <a:t>Patterns provide us with a “vocabulary” for algorithm design</a:t>
            </a:r>
          </a:p>
          <a:p>
            <a:r>
              <a:rPr lang="en-US" dirty="0" smtClean="0">
                <a:ea typeface="ＭＳ Ｐゴシック" charset="-128"/>
                <a:cs typeface="ＭＳ Ｐゴシック" charset="-128"/>
              </a:rPr>
              <a:t>It can be useful to compare parallel patterns with serial patterns</a:t>
            </a:r>
          </a:p>
          <a:p>
            <a:r>
              <a:rPr lang="en-US" dirty="0" smtClean="0">
                <a:ea typeface="ＭＳ Ｐゴシック" charset="-128"/>
                <a:cs typeface="ＭＳ Ｐゴシック" charset="-128"/>
              </a:rPr>
              <a:t>Patterns are universal – they can be used in </a:t>
            </a:r>
            <a:r>
              <a:rPr lang="en-US" i="1" dirty="0" smtClean="0">
                <a:ea typeface="ＭＳ Ｐゴシック" charset="-128"/>
                <a:cs typeface="ＭＳ Ｐゴシック" charset="-128"/>
              </a:rPr>
              <a:t>any</a:t>
            </a:r>
            <a:r>
              <a:rPr lang="en-US" dirty="0" smtClean="0">
                <a:ea typeface="ＭＳ Ｐゴシック" charset="-128"/>
                <a:cs typeface="ＭＳ Ｐゴシック" charset="-128"/>
              </a:rPr>
              <a:t> parallel programming system</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34</a:t>
            </a:fld>
            <a:endParaRPr lang="en-US" dirty="0"/>
          </a:p>
        </p:txBody>
      </p:sp>
    </p:spTree>
    <p:extLst>
      <p:ext uri="{BB962C8B-B14F-4D97-AF65-F5344CB8AC3E}">
        <p14:creationId xmlns:p14="http://schemas.microsoft.com/office/powerpoint/2010/main" val="371614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Nestin</a:t>
            </a:r>
            <a:r>
              <a:rPr lang="en-US" dirty="0" smtClean="0">
                <a:ea typeface="ＭＳ Ｐゴシック" charset="-128"/>
                <a:cs typeface="ＭＳ Ｐゴシック" charset="-128"/>
              </a:rPr>
              <a:t>g Pattern</a:t>
            </a:r>
          </a:p>
          <a:p>
            <a:r>
              <a:rPr lang="en-US" dirty="0" smtClean="0">
                <a:ea typeface="ＭＳ Ｐゴシック" charset="-128"/>
                <a:cs typeface="ＭＳ Ｐゴシック" charset="-128"/>
              </a:rPr>
              <a:t>Serial / Parallel Control Patterns</a:t>
            </a:r>
          </a:p>
          <a:p>
            <a:r>
              <a:rPr lang="en-US" dirty="0" smtClean="0">
                <a:ea typeface="ＭＳ Ｐゴシック" charset="-128"/>
                <a:cs typeface="ＭＳ Ｐゴシック" charset="-128"/>
              </a:rPr>
              <a:t>Serial / Parallel Data Management Patterns</a:t>
            </a:r>
          </a:p>
          <a:p>
            <a:r>
              <a:rPr lang="en-US" dirty="0" smtClean="0">
                <a:ea typeface="ＭＳ Ｐゴシック" charset="-128"/>
                <a:cs typeface="ＭＳ Ｐゴシック" charset="-128"/>
              </a:rPr>
              <a:t>Other Patterns</a:t>
            </a:r>
          </a:p>
          <a:p>
            <a:r>
              <a:rPr lang="en-US" dirty="0" smtClean="0">
                <a:ea typeface="ＭＳ Ｐゴシック" charset="-128"/>
                <a:cs typeface="ＭＳ Ｐゴシック" charset="-128"/>
              </a:rPr>
              <a:t>Programming Model Support for Patterns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35</a:t>
            </a:fld>
            <a:endParaRPr lang="en-US" dirty="0"/>
          </a:p>
        </p:txBody>
      </p:sp>
    </p:spTree>
    <p:extLst>
      <p:ext uri="{BB962C8B-B14F-4D97-AF65-F5344CB8AC3E}">
        <p14:creationId xmlns:p14="http://schemas.microsoft.com/office/powerpoint/2010/main" val="4072150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Nesting Pattern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Nesting </a:t>
            </a:r>
            <a:r>
              <a:rPr lang="en-US" dirty="0" smtClean="0">
                <a:ea typeface="ＭＳ Ｐゴシック" charset="-128"/>
                <a:cs typeface="ＭＳ Ｐゴシック" charset="-128"/>
              </a:rPr>
              <a:t>is the ability to hierarchically compose patterns</a:t>
            </a:r>
          </a:p>
          <a:p>
            <a:r>
              <a:rPr lang="en-US" dirty="0" smtClean="0">
                <a:ea typeface="ＭＳ Ｐゴシック" charset="-128"/>
                <a:cs typeface="ＭＳ Ｐゴシック" charset="-128"/>
              </a:rPr>
              <a:t>This pattern appears in both serial and parallel algorithms</a:t>
            </a:r>
          </a:p>
          <a:p>
            <a:r>
              <a:rPr lang="en-US" dirty="0" smtClean="0">
                <a:ea typeface="ＭＳ Ｐゴシック" charset="-128"/>
                <a:cs typeface="ＭＳ Ｐゴシック" charset="-128"/>
              </a:rPr>
              <a:t>In our “pattern diagrams” (see next slide), each “task block” is a location of general code in an algorithm</a:t>
            </a:r>
          </a:p>
          <a:p>
            <a:r>
              <a:rPr lang="en-US" dirty="0" smtClean="0">
                <a:ea typeface="ＭＳ Ｐゴシック" charset="-128"/>
                <a:cs typeface="ＭＳ Ｐゴシック" charset="-128"/>
              </a:rPr>
              <a:t>Each “task block” can in turn be another pattern – this is the </a:t>
            </a:r>
            <a:r>
              <a:rPr lang="en-US" b="1" dirty="0" smtClean="0">
                <a:ea typeface="ＭＳ Ｐゴシック" charset="-128"/>
                <a:cs typeface="ＭＳ Ｐゴシック" charset="-128"/>
              </a:rPr>
              <a:t>nesting pattern</a:t>
            </a:r>
            <a:endParaRPr lang="en-US" dirty="0" smtClean="0">
              <a:ea typeface="ＭＳ Ｐゴシック" charset="-128"/>
              <a:cs typeface="ＭＳ Ｐゴシック" charset="-128"/>
            </a:endParaRPr>
          </a:p>
          <a:p>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36</a:t>
            </a:fld>
            <a:endParaRPr lang="en-US" dirty="0"/>
          </a:p>
        </p:txBody>
      </p:sp>
    </p:spTree>
    <p:extLst>
      <p:ext uri="{BB962C8B-B14F-4D97-AF65-F5344CB8AC3E}">
        <p14:creationId xmlns:p14="http://schemas.microsoft.com/office/powerpoint/2010/main" val="4072150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Nesting Pattern</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14400"/>
            <a:ext cx="7391401" cy="3277471"/>
          </a:xfrm>
          <a:prstGeom prst="rect">
            <a:avLst/>
          </a:prstGeom>
        </p:spPr>
      </p:pic>
      <p:sp>
        <p:nvSpPr>
          <p:cNvPr id="3" name="TextBox 2"/>
          <p:cNvSpPr txBox="1"/>
          <p:nvPr/>
        </p:nvSpPr>
        <p:spPr>
          <a:xfrm>
            <a:off x="762000" y="4495800"/>
            <a:ext cx="7391400" cy="1569660"/>
          </a:xfrm>
          <a:prstGeom prst="rect">
            <a:avLst/>
          </a:prstGeom>
          <a:noFill/>
        </p:spPr>
        <p:txBody>
          <a:bodyPr wrap="square" rtlCol="0">
            <a:spAutoFit/>
          </a:bodyPr>
          <a:lstStyle/>
          <a:p>
            <a:r>
              <a:rPr lang="en-US" sz="2400" b="1" dirty="0" smtClean="0"/>
              <a:t>Nesting Pattern</a:t>
            </a:r>
            <a:r>
              <a:rPr lang="en-US" sz="2400" dirty="0" smtClean="0"/>
              <a:t>: A compositional pattern. Nesting allows other patterns to be composed in a hierarchy so that any task block in the above diagram can be replaced with a pattern with the same input/output and dependencies.</a:t>
            </a:r>
            <a:endParaRPr lang="en-US" sz="2400" dirty="0"/>
          </a:p>
        </p:txBody>
      </p:sp>
    </p:spTree>
    <p:extLst>
      <p:ext uri="{BB962C8B-B14F-4D97-AF65-F5344CB8AC3E}">
        <p14:creationId xmlns:p14="http://schemas.microsoft.com/office/powerpoint/2010/main" val="1235616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Control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Structured serial programming is based on these patterns: </a:t>
            </a:r>
            <a:r>
              <a:rPr lang="en-US" b="1" dirty="0" smtClean="0">
                <a:ea typeface="ＭＳ Ｐゴシック" charset="-128"/>
                <a:cs typeface="ＭＳ Ｐゴシック" charset="-128"/>
              </a:rPr>
              <a:t>sequence</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selection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iteration</a:t>
            </a:r>
            <a:r>
              <a:rPr lang="en-US" dirty="0" smtClean="0">
                <a:ea typeface="ＭＳ Ｐゴシック" charset="-128"/>
                <a:cs typeface="ＭＳ Ｐゴシック" charset="-128"/>
              </a:rPr>
              <a:t>, and </a:t>
            </a:r>
            <a:r>
              <a:rPr lang="en-US" b="1" dirty="0" smtClean="0">
                <a:ea typeface="ＭＳ Ｐゴシック" charset="-128"/>
                <a:cs typeface="ＭＳ Ｐゴシック" charset="-128"/>
              </a:rPr>
              <a:t>recursion</a:t>
            </a:r>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The </a:t>
            </a:r>
            <a:r>
              <a:rPr lang="en-US" b="1" dirty="0" smtClean="0">
                <a:ea typeface="ＭＳ Ｐゴシック" charset="-128"/>
                <a:cs typeface="ＭＳ Ｐゴシック" charset="-128"/>
              </a:rPr>
              <a:t>nesting </a:t>
            </a:r>
            <a:r>
              <a:rPr lang="en-US" dirty="0" smtClean="0">
                <a:ea typeface="ＭＳ Ｐゴシック" charset="-128"/>
                <a:cs typeface="ＭＳ Ｐゴシック" charset="-128"/>
              </a:rPr>
              <a:t>pattern can also be used to hierarchically compose these four patterns</a:t>
            </a:r>
          </a:p>
          <a:p>
            <a:r>
              <a:rPr lang="en-US" dirty="0" smtClean="0">
                <a:ea typeface="ＭＳ Ｐゴシック" charset="-128"/>
                <a:cs typeface="ＭＳ Ｐゴシック" charset="-128"/>
              </a:rPr>
              <a:t>Though you should be familiar with these, it’s extra important to understand these patterns when parallelizing serial algorithms based on these patterns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38</a:t>
            </a:fld>
            <a:endParaRPr lang="en-US" dirty="0"/>
          </a:p>
        </p:txBody>
      </p:sp>
    </p:spTree>
    <p:extLst>
      <p:ext uri="{BB962C8B-B14F-4D97-AF65-F5344CB8AC3E}">
        <p14:creationId xmlns:p14="http://schemas.microsoft.com/office/powerpoint/2010/main" val="407215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Control Patterns: Sequence</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Sequence</a:t>
            </a:r>
            <a:r>
              <a:rPr lang="en-US" dirty="0" smtClean="0">
                <a:ea typeface="ＭＳ Ｐゴシック" charset="-128"/>
                <a:cs typeface="ＭＳ Ｐゴシック" charset="-128"/>
              </a:rPr>
              <a:t>: Ordered list of tasks that are executed in a specific order</a:t>
            </a:r>
          </a:p>
          <a:p>
            <a:r>
              <a:rPr lang="en-US" dirty="0" smtClean="0">
                <a:ea typeface="ＭＳ Ｐゴシック" charset="-128"/>
                <a:cs typeface="ＭＳ Ｐゴシック" charset="-128"/>
              </a:rPr>
              <a:t>Assumption – program text ordering will be followed (obvious, but this will be important when parallelized)</a:t>
            </a:r>
          </a:p>
          <a:p>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39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216176"/>
            <a:ext cx="1910525" cy="1086858"/>
          </a:xfrm>
          <a:prstGeom prst="rect">
            <a:avLst/>
          </a:prstGeom>
          <a:noFill/>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020" y="3437878"/>
            <a:ext cx="376377" cy="2601912"/>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724" y="4178265"/>
            <a:ext cx="2259458" cy="1055990"/>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9802" y="3437878"/>
            <a:ext cx="990600" cy="2643454"/>
          </a:xfrm>
          <a:prstGeom prst="rect">
            <a:avLst/>
          </a:prstGeom>
          <a:noFill/>
          <a:ln>
            <a:noFill/>
          </a:ln>
        </p:spPr>
      </p:pic>
    </p:spTree>
    <p:extLst>
      <p:ext uri="{BB962C8B-B14F-4D97-AF65-F5344CB8AC3E}">
        <p14:creationId xmlns:p14="http://schemas.microsoft.com/office/powerpoint/2010/main" val="69140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a:ea typeface="ＭＳ Ｐゴシック" charset="-128"/>
                <a:cs typeface="ＭＳ Ｐゴシック" charset="-128"/>
              </a:rPr>
              <a:t>Directed Acyclic Graphs (DAG)</a:t>
            </a:r>
          </a:p>
        </p:txBody>
      </p:sp>
      <p:sp>
        <p:nvSpPr>
          <p:cNvPr id="10242" name="Rectangle 3"/>
          <p:cNvSpPr>
            <a:spLocks noGrp="1" noChangeArrowheads="1"/>
          </p:cNvSpPr>
          <p:nvPr>
            <p:ph type="body" idx="1"/>
          </p:nvPr>
        </p:nvSpPr>
        <p:spPr/>
        <p:txBody>
          <a:bodyPr/>
          <a:lstStyle/>
          <a:p>
            <a:pPr>
              <a:lnSpc>
                <a:spcPct val="90000"/>
              </a:lnSpc>
            </a:pPr>
            <a:r>
              <a:rPr lang="en-US" dirty="0">
                <a:ea typeface="ＭＳ Ｐゴシック" charset="-128"/>
                <a:cs typeface="ＭＳ Ｐゴシック" charset="-128"/>
              </a:rPr>
              <a:t>Captures data flow parallelism</a:t>
            </a:r>
          </a:p>
          <a:p>
            <a:pPr>
              <a:lnSpc>
                <a:spcPct val="90000"/>
              </a:lnSpc>
            </a:pPr>
            <a:r>
              <a:rPr lang="en-US" dirty="0">
                <a:ea typeface="ＭＳ Ｐゴシック" charset="-128"/>
                <a:cs typeface="ＭＳ Ｐゴシック" charset="-128"/>
              </a:rPr>
              <a:t>Nodes represent operations to be performed</a:t>
            </a:r>
          </a:p>
          <a:p>
            <a:pPr lvl="1">
              <a:lnSpc>
                <a:spcPct val="90000"/>
              </a:lnSpc>
            </a:pPr>
            <a:r>
              <a:rPr lang="en-US" dirty="0"/>
              <a:t>Inputs are nodes with no incoming arcs</a:t>
            </a:r>
          </a:p>
          <a:p>
            <a:pPr lvl="1">
              <a:lnSpc>
                <a:spcPct val="90000"/>
              </a:lnSpc>
            </a:pPr>
            <a:r>
              <a:rPr lang="en-US" dirty="0"/>
              <a:t>Output are nodes with no outgoing arcs</a:t>
            </a:r>
          </a:p>
          <a:p>
            <a:pPr lvl="1">
              <a:lnSpc>
                <a:spcPct val="90000"/>
              </a:lnSpc>
            </a:pPr>
            <a:r>
              <a:rPr lang="en-US" dirty="0"/>
              <a:t>Think of nodes as tasks</a:t>
            </a:r>
          </a:p>
          <a:p>
            <a:pPr>
              <a:lnSpc>
                <a:spcPct val="90000"/>
              </a:lnSpc>
            </a:pPr>
            <a:r>
              <a:rPr lang="en-US" dirty="0">
                <a:ea typeface="ＭＳ Ｐゴシック" charset="-128"/>
                <a:cs typeface="ＭＳ Ｐゴシック" charset="-128"/>
              </a:rPr>
              <a:t>Arcs are paths for flow of data results</a:t>
            </a:r>
          </a:p>
          <a:p>
            <a:pPr>
              <a:lnSpc>
                <a:spcPct val="90000"/>
              </a:lnSpc>
            </a:pPr>
            <a:r>
              <a:rPr lang="en-US" dirty="0">
                <a:ea typeface="ＭＳ Ｐゴシック" charset="-128"/>
                <a:cs typeface="ＭＳ Ｐゴシック" charset="-128"/>
              </a:rPr>
              <a:t>DAG represents the operations of the algorithm and implies precedent constraints on their order</a:t>
            </a:r>
          </a:p>
          <a:p>
            <a:pPr>
              <a:buFont typeface="Wingdings" charset="2"/>
              <a:buNone/>
            </a:pPr>
            <a:r>
              <a:rPr lang="en-US" dirty="0">
                <a:ea typeface="ＭＳ Ｐゴシック" charset="-128"/>
                <a:cs typeface="ＭＳ Ｐゴシック" charset="-128"/>
              </a:rPr>
              <a:t>		for (</a:t>
            </a:r>
            <a:r>
              <a:rPr lang="en-US" dirty="0" err="1">
                <a:ea typeface="ＭＳ Ｐゴシック" charset="-128"/>
                <a:cs typeface="ＭＳ Ｐゴシック" charset="-128"/>
              </a:rPr>
              <a:t>i</a:t>
            </a:r>
            <a:r>
              <a:rPr lang="en-US" dirty="0">
                <a:ea typeface="ＭＳ Ｐゴシック" charset="-128"/>
                <a:cs typeface="ＭＳ Ｐゴシック" charset="-128"/>
              </a:rPr>
              <a:t>=1; </a:t>
            </a:r>
            <a:r>
              <a:rPr lang="en-US" dirty="0" err="1">
                <a:ea typeface="ＭＳ Ｐゴシック" charset="-128"/>
                <a:cs typeface="ＭＳ Ｐゴシック" charset="-128"/>
              </a:rPr>
              <a:t>i</a:t>
            </a:r>
            <a:r>
              <a:rPr lang="en-US" dirty="0">
                <a:ea typeface="ＭＳ Ｐゴシック" charset="-128"/>
                <a:cs typeface="ＭＳ Ｐゴシック" charset="-128"/>
              </a:rPr>
              <a:t>&lt;100; </a:t>
            </a:r>
            <a:r>
              <a:rPr lang="en-US" dirty="0" err="1">
                <a:ea typeface="ＭＳ Ｐゴシック" charset="-128"/>
                <a:cs typeface="ＭＳ Ｐゴシック" charset="-128"/>
              </a:rPr>
              <a:t>i</a:t>
            </a:r>
            <a:r>
              <a:rPr lang="en-US" dirty="0">
                <a:ea typeface="ＭＳ Ｐゴシック" charset="-128"/>
                <a:cs typeface="ＭＳ Ｐゴシック" charset="-128"/>
              </a:rPr>
              <a:t>++)</a:t>
            </a:r>
          </a:p>
          <a:p>
            <a:pPr>
              <a:buFont typeface="Wingdings" charset="2"/>
              <a:buNone/>
            </a:pPr>
            <a:r>
              <a:rPr lang="en-US" dirty="0">
                <a:ea typeface="ＭＳ Ｐゴシック" charset="-128"/>
                <a:cs typeface="ＭＳ Ｐゴシック" charset="-128"/>
              </a:rPr>
              <a:t>	  	  </a:t>
            </a:r>
            <a:r>
              <a:rPr lang="en-US" dirty="0" err="1">
                <a:ea typeface="ＭＳ Ｐゴシック" charset="-128"/>
                <a:cs typeface="ＭＳ Ｐゴシック" charset="-128"/>
              </a:rPr>
              <a:t>a[i</a:t>
            </a:r>
            <a:r>
              <a:rPr lang="en-US" dirty="0">
                <a:ea typeface="ＭＳ Ｐゴシック" charset="-128"/>
                <a:cs typeface="ＭＳ Ｐゴシック" charset="-128"/>
              </a:rPr>
              <a:t>] = a[i-1] + 100;</a:t>
            </a:r>
          </a:p>
        </p:txBody>
      </p:sp>
      <p:sp>
        <p:nvSpPr>
          <p:cNvPr id="10243" name="Oval 8"/>
          <p:cNvSpPr>
            <a:spLocks noChangeArrowheads="1"/>
          </p:cNvSpPr>
          <p:nvPr/>
        </p:nvSpPr>
        <p:spPr bwMode="auto">
          <a:xfrm>
            <a:off x="5083175" y="5487987"/>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a[0]</a:t>
            </a:r>
          </a:p>
        </p:txBody>
      </p:sp>
      <p:sp>
        <p:nvSpPr>
          <p:cNvPr id="10244" name="Oval 9"/>
          <p:cNvSpPr>
            <a:spLocks noChangeArrowheads="1"/>
          </p:cNvSpPr>
          <p:nvPr/>
        </p:nvSpPr>
        <p:spPr bwMode="auto">
          <a:xfrm>
            <a:off x="5943600" y="54864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a[1]</a:t>
            </a:r>
            <a:endParaRPr lang="en-US" b="1"/>
          </a:p>
        </p:txBody>
      </p:sp>
      <p:sp>
        <p:nvSpPr>
          <p:cNvPr id="10245" name="Oval 10"/>
          <p:cNvSpPr>
            <a:spLocks noChangeArrowheads="1"/>
          </p:cNvSpPr>
          <p:nvPr/>
        </p:nvSpPr>
        <p:spPr bwMode="auto">
          <a:xfrm>
            <a:off x="7467600" y="5486400"/>
            <a:ext cx="739775" cy="330200"/>
          </a:xfrm>
          <a:prstGeom prst="ellipse">
            <a:avLst/>
          </a:prstGeom>
          <a:solidFill>
            <a:srgbClr val="FFEA18"/>
          </a:solidFill>
          <a:ln w="12700">
            <a:solidFill>
              <a:schemeClr val="tx1"/>
            </a:solidFill>
            <a:round/>
            <a:headEnd type="none" w="sm" len="sm"/>
            <a:tailEnd type="none" w="sm" len="sm"/>
          </a:ln>
        </p:spPr>
        <p:txBody>
          <a:bodyPr wrap="none" anchor="ctr">
            <a:prstTxWarp prst="textNoShape">
              <a:avLst/>
            </a:prstTxWarp>
          </a:bodyPr>
          <a:lstStyle/>
          <a:p>
            <a:r>
              <a:rPr lang="en-US" sz="1800" b="1"/>
              <a:t>a[99]</a:t>
            </a:r>
            <a:endParaRPr lang="en-US" b="1"/>
          </a:p>
        </p:txBody>
      </p:sp>
      <p:sp>
        <p:nvSpPr>
          <p:cNvPr id="10246" name="Text Box 11"/>
          <p:cNvSpPr txBox="1">
            <a:spLocks noChangeArrowheads="1"/>
          </p:cNvSpPr>
          <p:nvPr/>
        </p:nvSpPr>
        <p:spPr bwMode="auto">
          <a:xfrm>
            <a:off x="6854825" y="5362575"/>
            <a:ext cx="438150" cy="396875"/>
          </a:xfrm>
          <a:prstGeom prst="rect">
            <a:avLst/>
          </a:prstGeom>
          <a:noFill/>
          <a:ln w="9525">
            <a:noFill/>
            <a:miter lim="800000"/>
            <a:headEnd/>
            <a:tailEnd/>
          </a:ln>
        </p:spPr>
        <p:txBody>
          <a:bodyPr wrap="none">
            <a:prstTxWarp prst="textNoShape">
              <a:avLst/>
            </a:prstTxWarp>
            <a:spAutoFit/>
          </a:bodyPr>
          <a:lstStyle/>
          <a:p>
            <a:r>
              <a:rPr lang="en-US"/>
              <a:t>…</a:t>
            </a:r>
          </a:p>
        </p:txBody>
      </p:sp>
      <p:sp>
        <p:nvSpPr>
          <p:cNvPr id="10247" name="Freeform 12"/>
          <p:cNvSpPr>
            <a:spLocks/>
          </p:cNvSpPr>
          <p:nvPr/>
        </p:nvSpPr>
        <p:spPr bwMode="auto">
          <a:xfrm>
            <a:off x="5616575" y="5411787"/>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0248" name="Freeform 13"/>
          <p:cNvSpPr>
            <a:spLocks/>
          </p:cNvSpPr>
          <p:nvPr/>
        </p:nvSpPr>
        <p:spPr bwMode="auto">
          <a:xfrm>
            <a:off x="6454775" y="5411787"/>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0249" name="Freeform 14"/>
          <p:cNvSpPr>
            <a:spLocks/>
          </p:cNvSpPr>
          <p:nvPr/>
        </p:nvSpPr>
        <p:spPr bwMode="auto">
          <a:xfrm>
            <a:off x="7140575" y="5411787"/>
            <a:ext cx="533400" cy="76200"/>
          </a:xfrm>
          <a:custGeom>
            <a:avLst/>
            <a:gdLst>
              <a:gd name="T0" fmla="*/ 0 w 288"/>
              <a:gd name="T1" fmla="*/ 2147483647 h 48"/>
              <a:gd name="T2" fmla="*/ 2147483647 w 288"/>
              <a:gd name="T3" fmla="*/ 0 h 48"/>
              <a:gd name="T4" fmla="*/ 2147483647 w 288"/>
              <a:gd name="T5" fmla="*/ 2147483647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64" y="40"/>
                  <a:pt x="288" y="48"/>
                </a:cubicBezTo>
              </a:path>
            </a:pathLst>
          </a:cu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1"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12"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a:t>
            </a:fld>
            <a:endParaRPr lang="en-US" dirty="0"/>
          </a:p>
        </p:txBody>
      </p:sp>
    </p:spTree>
    <p:extLst>
      <p:ext uri="{BB962C8B-B14F-4D97-AF65-F5344CB8AC3E}">
        <p14:creationId xmlns:p14="http://schemas.microsoft.com/office/powerpoint/2010/main" val="7308364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Control Patterns: Selection</a:t>
            </a:r>
            <a:endParaRPr lang="en-US" dirty="0">
              <a:ea typeface="ＭＳ Ｐゴシック" charset="-128"/>
              <a:cs typeface="ＭＳ Ｐゴシック"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429000"/>
            <a:ext cx="2248049" cy="2817000"/>
          </a:xfrm>
          <a:prstGeom prst="rect">
            <a:avLst/>
          </a:prstGeom>
        </p:spPr>
      </p:pic>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Selection</a:t>
            </a:r>
            <a:r>
              <a:rPr lang="en-US" dirty="0" smtClean="0">
                <a:ea typeface="ＭＳ Ｐゴシック" charset="-128"/>
                <a:cs typeface="ＭＳ Ｐゴシック" charset="-128"/>
              </a:rPr>
              <a:t>: condition </a:t>
            </a:r>
            <a:r>
              <a:rPr lang="en-US" i="1" dirty="0" smtClean="0">
                <a:ea typeface="ＭＳ Ｐゴシック" charset="-128"/>
                <a:cs typeface="ＭＳ Ｐゴシック" charset="-128"/>
              </a:rPr>
              <a:t>c</a:t>
            </a:r>
            <a:r>
              <a:rPr lang="en-US" dirty="0" smtClean="0">
                <a:ea typeface="ＭＳ Ｐゴシック" charset="-128"/>
                <a:cs typeface="ＭＳ Ｐゴシック" charset="-128"/>
              </a:rPr>
              <a:t> is first evaluated. Either task </a:t>
            </a:r>
            <a:r>
              <a:rPr lang="en-US" i="1" dirty="0" smtClean="0">
                <a:ea typeface="ＭＳ Ｐゴシック" charset="-128"/>
                <a:cs typeface="ＭＳ Ｐゴシック" charset="-128"/>
              </a:rPr>
              <a:t>a</a:t>
            </a:r>
            <a:r>
              <a:rPr lang="en-US" dirty="0" smtClean="0">
                <a:ea typeface="ＭＳ Ｐゴシック" charset="-128"/>
                <a:cs typeface="ＭＳ Ｐゴシック" charset="-128"/>
              </a:rPr>
              <a:t> or </a:t>
            </a:r>
            <a:r>
              <a:rPr lang="en-US" i="1" dirty="0" smtClean="0">
                <a:ea typeface="ＭＳ Ｐゴシック" charset="-128"/>
                <a:cs typeface="ＭＳ Ｐゴシック" charset="-128"/>
              </a:rPr>
              <a:t>b</a:t>
            </a:r>
            <a:r>
              <a:rPr lang="en-US" dirty="0" smtClean="0">
                <a:ea typeface="ＭＳ Ｐゴシック" charset="-128"/>
                <a:cs typeface="ＭＳ Ｐゴシック" charset="-128"/>
              </a:rPr>
              <a:t> is executed depending on the true or false result of </a:t>
            </a:r>
            <a:r>
              <a:rPr lang="en-US" i="1" dirty="0" smtClean="0">
                <a:ea typeface="ＭＳ Ｐゴシック" charset="-128"/>
                <a:cs typeface="ＭＳ Ｐゴシック" charset="-128"/>
              </a:rPr>
              <a:t>c</a:t>
            </a:r>
            <a:r>
              <a:rPr lang="en-US" dirty="0" smtClean="0">
                <a:ea typeface="ＭＳ Ｐゴシック" charset="-128"/>
                <a:cs typeface="ＭＳ Ｐゴシック" charset="-128"/>
              </a:rPr>
              <a:t>.</a:t>
            </a:r>
          </a:p>
          <a:p>
            <a:r>
              <a:rPr lang="en-US" dirty="0" smtClean="0">
                <a:ea typeface="ＭＳ Ｐゴシック" charset="-128"/>
                <a:cs typeface="ＭＳ Ｐゴシック" charset="-128"/>
              </a:rPr>
              <a:t>Assumptions – </a:t>
            </a:r>
            <a:r>
              <a:rPr lang="en-US" i="1" dirty="0" smtClean="0">
                <a:ea typeface="ＭＳ Ｐゴシック" charset="-128"/>
                <a:cs typeface="ＭＳ Ｐゴシック" charset="-128"/>
              </a:rPr>
              <a:t>a</a:t>
            </a:r>
            <a:r>
              <a:rPr lang="en-US" dirty="0" smtClean="0">
                <a:ea typeface="ＭＳ Ｐゴシック" charset="-128"/>
                <a:cs typeface="ＭＳ Ｐゴシック" charset="-128"/>
              </a:rPr>
              <a:t> and </a:t>
            </a:r>
            <a:r>
              <a:rPr lang="en-US" i="1" dirty="0" smtClean="0">
                <a:ea typeface="ＭＳ Ｐゴシック" charset="-128"/>
                <a:cs typeface="ＭＳ Ｐゴシック" charset="-128"/>
              </a:rPr>
              <a:t>b</a:t>
            </a:r>
            <a:r>
              <a:rPr lang="en-US" dirty="0" smtClean="0">
                <a:ea typeface="ＭＳ Ｐゴシック" charset="-128"/>
                <a:cs typeface="ＭＳ Ｐゴシック" charset="-128"/>
              </a:rPr>
              <a:t> are never executed before </a:t>
            </a:r>
            <a:r>
              <a:rPr lang="en-US" i="1" dirty="0" smtClean="0">
                <a:ea typeface="ＭＳ Ｐゴシック" charset="-128"/>
                <a:cs typeface="ＭＳ Ｐゴシック" charset="-128"/>
              </a:rPr>
              <a:t>c</a:t>
            </a:r>
            <a:r>
              <a:rPr lang="en-US" dirty="0" smtClean="0">
                <a:ea typeface="ＭＳ Ｐゴシック" charset="-128"/>
                <a:cs typeface="ＭＳ Ｐゴシック" charset="-128"/>
              </a:rPr>
              <a:t>, and only </a:t>
            </a:r>
            <a:r>
              <a:rPr lang="en-US" i="1" dirty="0" smtClean="0">
                <a:ea typeface="ＭＳ Ｐゴシック" charset="-128"/>
                <a:cs typeface="ＭＳ Ｐゴシック" charset="-128"/>
              </a:rPr>
              <a:t>a</a:t>
            </a:r>
            <a:r>
              <a:rPr lang="en-US" dirty="0" smtClean="0">
                <a:ea typeface="ＭＳ Ｐゴシック" charset="-128"/>
                <a:cs typeface="ＭＳ Ｐゴシック" charset="-128"/>
              </a:rPr>
              <a:t> or </a:t>
            </a:r>
            <a:r>
              <a:rPr lang="en-US" i="1" dirty="0" smtClean="0">
                <a:ea typeface="ＭＳ Ｐゴシック" charset="-128"/>
                <a:cs typeface="ＭＳ Ｐゴシック" charset="-128"/>
              </a:rPr>
              <a:t>b</a:t>
            </a:r>
            <a:r>
              <a:rPr lang="en-US" dirty="0" smtClean="0">
                <a:ea typeface="ＭＳ Ｐゴシック" charset="-128"/>
                <a:cs typeface="ＭＳ Ｐゴシック" charset="-128"/>
              </a:rPr>
              <a:t> is executed - never both</a:t>
            </a:r>
            <a:endParaRPr lang="en-US" dirty="0">
              <a:ea typeface="ＭＳ Ｐゴシック" charset="-128"/>
              <a:cs typeface="ＭＳ Ｐゴシック"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183310"/>
            <a:ext cx="1768974" cy="1789500"/>
          </a:xfrm>
          <a:prstGeom prst="rect">
            <a:avLst/>
          </a:prstGeom>
        </p:spPr>
      </p:pic>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40</a:t>
            </a:fld>
            <a:endParaRPr lang="en-US" dirty="0"/>
          </a:p>
        </p:txBody>
      </p:sp>
    </p:spTree>
    <p:extLst>
      <p:ext uri="{BB962C8B-B14F-4D97-AF65-F5344CB8AC3E}">
        <p14:creationId xmlns:p14="http://schemas.microsoft.com/office/powerpoint/2010/main" val="191712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Control Patterns: Iteration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Iteration</a:t>
            </a:r>
            <a:r>
              <a:rPr lang="en-US" dirty="0" smtClean="0">
                <a:ea typeface="ＭＳ Ｐゴシック" charset="-128"/>
                <a:cs typeface="ＭＳ Ｐゴシック" charset="-128"/>
              </a:rPr>
              <a:t>: a condition </a:t>
            </a:r>
            <a:r>
              <a:rPr lang="en-US" i="1" dirty="0" smtClean="0">
                <a:ea typeface="ＭＳ Ｐゴシック" charset="-128"/>
                <a:cs typeface="ＭＳ Ｐゴシック" charset="-128"/>
              </a:rPr>
              <a:t>c</a:t>
            </a:r>
            <a:r>
              <a:rPr lang="en-US" dirty="0" smtClean="0">
                <a:ea typeface="ＭＳ Ｐゴシック" charset="-128"/>
                <a:cs typeface="ＭＳ Ｐゴシック" charset="-128"/>
              </a:rPr>
              <a:t> is evaluated. If true, </a:t>
            </a:r>
            <a:r>
              <a:rPr lang="en-US" i="1" dirty="0" smtClean="0">
                <a:ea typeface="ＭＳ Ｐゴシック" charset="-128"/>
                <a:cs typeface="ＭＳ Ｐゴシック" charset="-128"/>
              </a:rPr>
              <a:t>a </a:t>
            </a:r>
            <a:r>
              <a:rPr lang="en-US" dirty="0" smtClean="0">
                <a:ea typeface="ＭＳ Ｐゴシック" charset="-128"/>
                <a:cs typeface="ＭＳ Ｐゴシック" charset="-128"/>
              </a:rPr>
              <a:t>is </a:t>
            </a:r>
            <a:r>
              <a:rPr lang="en-US" dirty="0" smtClean="0">
                <a:ea typeface="ＭＳ Ｐゴシック" charset="-128"/>
                <a:cs typeface="ＭＳ Ｐゴシック" charset="-128"/>
              </a:rPr>
              <a:t>evaluated, and then </a:t>
            </a:r>
            <a:r>
              <a:rPr lang="en-US" i="1" dirty="0" smtClean="0">
                <a:ea typeface="ＭＳ Ｐゴシック" charset="-128"/>
                <a:cs typeface="ＭＳ Ｐゴシック" charset="-128"/>
              </a:rPr>
              <a:t>c </a:t>
            </a:r>
            <a:r>
              <a:rPr lang="en-US" dirty="0" smtClean="0">
                <a:ea typeface="ＭＳ Ｐゴシック" charset="-128"/>
                <a:cs typeface="ＭＳ Ｐゴシック" charset="-128"/>
              </a:rPr>
              <a:t>is evaluated again. This repeats until </a:t>
            </a:r>
            <a:r>
              <a:rPr lang="en-US" i="1" dirty="0" smtClean="0">
                <a:ea typeface="ＭＳ Ｐゴシック" charset="-128"/>
                <a:cs typeface="ＭＳ Ｐゴシック" charset="-128"/>
              </a:rPr>
              <a:t>c</a:t>
            </a:r>
            <a:r>
              <a:rPr lang="en-US" dirty="0" smtClean="0">
                <a:ea typeface="ＭＳ Ｐゴシック" charset="-128"/>
                <a:cs typeface="ＭＳ Ｐゴシック" charset="-128"/>
              </a:rPr>
              <a:t> is false.</a:t>
            </a:r>
          </a:p>
          <a:p>
            <a:r>
              <a:rPr lang="en-US" dirty="0" smtClean="0">
                <a:ea typeface="ＭＳ Ｐゴシック" charset="-128"/>
                <a:cs typeface="ＭＳ Ｐゴシック" charset="-128"/>
              </a:rPr>
              <a:t>Complication when parallelizing: potential for dependencies to exist between previous iterations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803641"/>
            <a:ext cx="1871795" cy="22927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231" y="4953000"/>
            <a:ext cx="2423903" cy="11204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803641"/>
            <a:ext cx="3056938" cy="951453"/>
          </a:xfrm>
          <a:prstGeom prst="rect">
            <a:avLst/>
          </a:prstGeom>
        </p:spPr>
      </p:pic>
      <p:cxnSp>
        <p:nvCxnSpPr>
          <p:cNvPr id="8" name="Straight Connector 7"/>
          <p:cNvCxnSpPr/>
          <p:nvPr/>
        </p:nvCxnSpPr>
        <p:spPr>
          <a:xfrm>
            <a:off x="1752600" y="4876800"/>
            <a:ext cx="3276600" cy="0"/>
          </a:xfrm>
          <a:prstGeom prst="line">
            <a:avLst/>
          </a:prstGeom>
          <a:ln w="3175">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1712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Control Patterns: Recursion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Recursion</a:t>
            </a:r>
            <a:r>
              <a:rPr lang="en-US" dirty="0" smtClean="0">
                <a:ea typeface="ＭＳ Ｐゴシック" charset="-128"/>
                <a:cs typeface="ＭＳ Ｐゴシック" charset="-128"/>
              </a:rPr>
              <a:t>: dynamic form of nesting allowing functions to call themselves</a:t>
            </a:r>
          </a:p>
          <a:p>
            <a:r>
              <a:rPr lang="en-US" dirty="0" smtClean="0">
                <a:ea typeface="ＭＳ Ｐゴシック" charset="-128"/>
                <a:cs typeface="ＭＳ Ｐゴシック" charset="-128"/>
              </a:rPr>
              <a:t>Tail recursion is a special recursion that can be converted into iteration – important for functional languages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42</a:t>
            </a:fld>
            <a:endParaRPr lang="en-US" dirty="0"/>
          </a:p>
        </p:txBody>
      </p:sp>
    </p:spTree>
    <p:extLst>
      <p:ext uri="{BB962C8B-B14F-4D97-AF65-F5344CB8AC3E}">
        <p14:creationId xmlns:p14="http://schemas.microsoft.com/office/powerpoint/2010/main" val="191712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Parallel control </a:t>
            </a:r>
            <a:r>
              <a:rPr lang="en-US" dirty="0">
                <a:ea typeface="ＭＳ Ｐゴシック" charset="-128"/>
                <a:cs typeface="ＭＳ Ｐゴシック" charset="-128"/>
              </a:rPr>
              <a:t>p</a:t>
            </a:r>
            <a:r>
              <a:rPr lang="en-US" dirty="0" smtClean="0">
                <a:ea typeface="ＭＳ Ｐゴシック" charset="-128"/>
                <a:cs typeface="ＭＳ Ｐゴシック" charset="-128"/>
              </a:rPr>
              <a:t>atterns extend serial control patterns</a:t>
            </a:r>
          </a:p>
          <a:p>
            <a:r>
              <a:rPr lang="en-US" dirty="0" smtClean="0">
                <a:ea typeface="ＭＳ Ｐゴシック" charset="-128"/>
                <a:cs typeface="ＭＳ Ｐゴシック" charset="-128"/>
              </a:rPr>
              <a:t>Each parallel control pattern is related to at least one serial control pattern, but relaxes assumptions of serial control patterns</a:t>
            </a:r>
          </a:p>
          <a:p>
            <a:r>
              <a:rPr lang="en-US" dirty="0" smtClean="0">
                <a:ea typeface="ＭＳ Ｐゴシック" charset="-128"/>
                <a:cs typeface="ＭＳ Ｐゴシック" charset="-128"/>
              </a:rPr>
              <a:t>Parallel control patterns: </a:t>
            </a:r>
            <a:r>
              <a:rPr lang="en-US" b="1" dirty="0" smtClean="0">
                <a:ea typeface="ＭＳ Ｐゴシック" charset="-128"/>
                <a:cs typeface="ＭＳ Ｐゴシック" charset="-128"/>
              </a:rPr>
              <a:t>fork-join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map</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stencil</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reduction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scan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recurrence</a:t>
            </a:r>
            <a:r>
              <a:rPr lang="en-US" dirty="0" smtClean="0">
                <a:ea typeface="ＭＳ Ｐゴシック" charset="-128"/>
                <a:cs typeface="ＭＳ Ｐゴシック" charset="-128"/>
              </a:rPr>
              <a:t> </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43</a:t>
            </a:fld>
            <a:endParaRPr lang="en-US" dirty="0"/>
          </a:p>
        </p:txBody>
      </p:sp>
    </p:spTree>
    <p:extLst>
      <p:ext uri="{BB962C8B-B14F-4D97-AF65-F5344CB8AC3E}">
        <p14:creationId xmlns:p14="http://schemas.microsoft.com/office/powerpoint/2010/main" val="4072150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Fork-Join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lnSpcReduction="10000"/>
          </a:bodyPr>
          <a:lstStyle/>
          <a:p>
            <a:r>
              <a:rPr lang="en-US" b="1" dirty="0" smtClean="0">
                <a:ea typeface="ＭＳ Ｐゴシック" charset="-128"/>
                <a:cs typeface="ＭＳ Ｐゴシック" charset="-128"/>
              </a:rPr>
              <a:t>Fork-join</a:t>
            </a:r>
            <a:r>
              <a:rPr lang="en-US" dirty="0" smtClean="0">
                <a:ea typeface="ＭＳ Ｐゴシック" charset="-128"/>
                <a:cs typeface="ＭＳ Ｐゴシック" charset="-128"/>
              </a:rPr>
              <a:t>: allows control flow to fork into multiple parallel flows, then rejoin later</a:t>
            </a:r>
          </a:p>
          <a:p>
            <a:r>
              <a:rPr lang="en-US" dirty="0" err="1" smtClean="0">
                <a:ea typeface="ＭＳ Ｐゴシック" charset="-128"/>
                <a:cs typeface="ＭＳ Ｐゴシック" charset="-128"/>
              </a:rPr>
              <a:t>Cilk</a:t>
            </a:r>
            <a:r>
              <a:rPr lang="en-US" dirty="0" smtClean="0">
                <a:ea typeface="ＭＳ Ｐゴシック" charset="-128"/>
                <a:cs typeface="ＭＳ Ｐゴシック" charset="-128"/>
              </a:rPr>
              <a:t> Plus implements this with </a:t>
            </a:r>
            <a:r>
              <a:rPr lang="en-US" b="1" dirty="0" smtClean="0">
                <a:ea typeface="ＭＳ Ｐゴシック" charset="-128"/>
                <a:cs typeface="ＭＳ Ｐゴシック" charset="-128"/>
              </a:rPr>
              <a:t>spawn</a:t>
            </a:r>
            <a:r>
              <a:rPr lang="en-US" dirty="0" smtClean="0">
                <a:ea typeface="ＭＳ Ｐゴシック" charset="-128"/>
                <a:cs typeface="ＭＳ Ｐゴシック" charset="-128"/>
              </a:rPr>
              <a:t> and </a:t>
            </a:r>
            <a:r>
              <a:rPr lang="en-US" b="1" dirty="0" smtClean="0">
                <a:ea typeface="ＭＳ Ｐゴシック" charset="-128"/>
                <a:cs typeface="ＭＳ Ｐゴシック" charset="-128"/>
              </a:rPr>
              <a:t>sync</a:t>
            </a:r>
            <a:endParaRPr lang="en-US" dirty="0" smtClean="0">
              <a:ea typeface="ＭＳ Ｐゴシック" charset="-128"/>
              <a:cs typeface="ＭＳ Ｐゴシック" charset="-128"/>
            </a:endParaRPr>
          </a:p>
          <a:p>
            <a:pPr lvl="1"/>
            <a:r>
              <a:rPr lang="en-US" dirty="0" smtClean="0">
                <a:ea typeface="ＭＳ Ｐゴシック" charset="-128"/>
                <a:cs typeface="ＭＳ Ｐゴシック" charset="-128"/>
              </a:rPr>
              <a:t>The call tree is a parallel call tree and functions are spawned instead of called</a:t>
            </a:r>
          </a:p>
          <a:p>
            <a:pPr lvl="1"/>
            <a:r>
              <a:rPr lang="en-US" dirty="0" smtClean="0">
                <a:ea typeface="ＭＳ Ｐゴシック" charset="-128"/>
                <a:cs typeface="ＭＳ Ｐゴシック" charset="-128"/>
              </a:rPr>
              <a:t>Functions that spawn another function call will continue to execute</a:t>
            </a:r>
          </a:p>
          <a:p>
            <a:pPr lvl="1"/>
            <a:r>
              <a:rPr lang="en-US" dirty="0" smtClean="0">
                <a:ea typeface="ＭＳ Ｐゴシック" charset="-128"/>
                <a:cs typeface="ＭＳ Ｐゴシック" charset="-128"/>
              </a:rPr>
              <a:t>Caller syncs with the spawned function to join the two</a:t>
            </a:r>
          </a:p>
          <a:p>
            <a:r>
              <a:rPr lang="en-US" dirty="0" smtClean="0">
                <a:ea typeface="ＭＳ Ｐゴシック" charset="-128"/>
                <a:cs typeface="ＭＳ Ｐゴシック" charset="-128"/>
              </a:rPr>
              <a:t>A “join” is different than a “barrier</a:t>
            </a:r>
          </a:p>
          <a:p>
            <a:pPr lvl="1"/>
            <a:r>
              <a:rPr lang="en-US" dirty="0" smtClean="0">
                <a:ea typeface="ＭＳ Ｐゴシック" charset="-128"/>
                <a:cs typeface="ＭＳ Ｐゴシック" charset="-128"/>
              </a:rPr>
              <a:t>Sync – only one thread continues</a:t>
            </a:r>
          </a:p>
          <a:p>
            <a:pPr lvl="1"/>
            <a:r>
              <a:rPr lang="en-US" dirty="0" smtClean="0">
                <a:ea typeface="ＭＳ Ｐゴシック" charset="-128"/>
                <a:cs typeface="ＭＳ Ｐゴシック" charset="-128"/>
              </a:rPr>
              <a:t>Barrier – all threads continue</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44</a:t>
            </a:fld>
            <a:endParaRPr lang="en-US" dirty="0"/>
          </a:p>
        </p:txBody>
      </p:sp>
    </p:spTree>
    <p:extLst>
      <p:ext uri="{BB962C8B-B14F-4D97-AF65-F5344CB8AC3E}">
        <p14:creationId xmlns:p14="http://schemas.microsoft.com/office/powerpoint/2010/main" val="3068429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Map</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896553"/>
            <a:ext cx="8905875" cy="2532448"/>
          </a:xfrm>
        </p:spPr>
        <p:txBody>
          <a:bodyPr>
            <a:normAutofit/>
          </a:bodyPr>
          <a:lstStyle/>
          <a:p>
            <a:r>
              <a:rPr lang="en-US" sz="2400" b="1" dirty="0" smtClean="0">
                <a:ea typeface="ＭＳ Ｐゴシック" charset="-128"/>
                <a:cs typeface="ＭＳ Ｐゴシック" charset="-128"/>
              </a:rPr>
              <a:t>Map</a:t>
            </a:r>
            <a:r>
              <a:rPr lang="en-US" sz="2400" dirty="0" smtClean="0">
                <a:ea typeface="ＭＳ Ｐゴシック" charset="-128"/>
                <a:cs typeface="ＭＳ Ｐゴシック" charset="-128"/>
              </a:rPr>
              <a:t>: performs a function over every element of a collection</a:t>
            </a:r>
          </a:p>
          <a:p>
            <a:r>
              <a:rPr lang="en-US" sz="2400" dirty="0" smtClean="0">
                <a:ea typeface="ＭＳ Ｐゴシック" charset="-128"/>
                <a:cs typeface="ＭＳ Ｐゴシック" charset="-128"/>
              </a:rPr>
              <a:t>Map replicates a serial iteration pattern where each iteration is independent of the others, the number </a:t>
            </a:r>
            <a:r>
              <a:rPr lang="en-US" sz="2400" dirty="0">
                <a:latin typeface="Times New Roman" panose="02020603050405020304" pitchFamily="18" charset="0"/>
                <a:cs typeface="Times New Roman" panose="02020603050405020304" pitchFamily="18" charset="0"/>
              </a:rPr>
              <a:t>of iterations is known in advance, and computation only depends on the iteration count and data from the input </a:t>
            </a:r>
            <a:r>
              <a:rPr lang="en-US" sz="2400" dirty="0" smtClean="0">
                <a:latin typeface="Times New Roman" panose="02020603050405020304" pitchFamily="18" charset="0"/>
                <a:cs typeface="Times New Roman" panose="02020603050405020304" pitchFamily="18" charset="0"/>
              </a:rPr>
              <a:t>collection</a:t>
            </a:r>
          </a:p>
          <a:p>
            <a:r>
              <a:rPr lang="en-US" sz="2400" dirty="0">
                <a:latin typeface="Times New Roman" panose="02020603050405020304" pitchFamily="18" charset="0"/>
                <a:cs typeface="Times New Roman" panose="02020603050405020304" pitchFamily="18" charset="0"/>
              </a:rPr>
              <a:t>The replicated function is referred to as </a:t>
            </a:r>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“elemental function”</a:t>
            </a:r>
          </a:p>
          <a:p>
            <a:endParaRPr lang="en-US" sz="2400" dirty="0">
              <a:latin typeface="Times New Roman" panose="02020603050405020304" pitchFamily="18" charset="0"/>
              <a:cs typeface="Times New Roman" panose="02020603050405020304" pitchFamily="18" charset="0"/>
            </a:endParaRPr>
          </a:p>
          <a:p>
            <a:endParaRPr lang="en-US" sz="2400"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44783"/>
            <a:ext cx="4724400" cy="2595206"/>
          </a:xfrm>
          <a:prstGeom prst="rect">
            <a:avLst/>
          </a:prstGeom>
        </p:spPr>
      </p:pic>
      <p:sp>
        <p:nvSpPr>
          <p:cNvPr id="6" name="TextBox 5"/>
          <p:cNvSpPr txBox="1"/>
          <p:nvPr/>
        </p:nvSpPr>
        <p:spPr>
          <a:xfrm>
            <a:off x="1447800" y="3681538"/>
            <a:ext cx="1828800" cy="369332"/>
          </a:xfrm>
          <a:prstGeom prst="rect">
            <a:avLst/>
          </a:prstGeom>
          <a:noFill/>
        </p:spPr>
        <p:txBody>
          <a:bodyPr wrap="square" rtlCol="0">
            <a:spAutoFit/>
          </a:bodyPr>
          <a:lstStyle/>
          <a:p>
            <a:pPr algn="ctr"/>
            <a:r>
              <a:rPr lang="en-US" dirty="0" smtClean="0"/>
              <a:t>Input</a:t>
            </a:r>
            <a:endParaRPr lang="en-US" dirty="0"/>
          </a:p>
        </p:txBody>
      </p:sp>
      <p:sp>
        <p:nvSpPr>
          <p:cNvPr id="7" name="TextBox 6"/>
          <p:cNvSpPr txBox="1"/>
          <p:nvPr/>
        </p:nvSpPr>
        <p:spPr>
          <a:xfrm>
            <a:off x="1143000" y="4657720"/>
            <a:ext cx="2286000" cy="369332"/>
          </a:xfrm>
          <a:prstGeom prst="rect">
            <a:avLst/>
          </a:prstGeom>
          <a:noFill/>
        </p:spPr>
        <p:txBody>
          <a:bodyPr wrap="square" rtlCol="0">
            <a:spAutoFit/>
          </a:bodyPr>
          <a:lstStyle/>
          <a:p>
            <a:pPr algn="ctr"/>
            <a:r>
              <a:rPr lang="en-US" dirty="0" smtClean="0"/>
              <a:t>Elemental Function</a:t>
            </a:r>
            <a:endParaRPr lang="en-US" dirty="0"/>
          </a:p>
        </p:txBody>
      </p:sp>
      <p:sp>
        <p:nvSpPr>
          <p:cNvPr id="8" name="TextBox 7"/>
          <p:cNvSpPr txBox="1"/>
          <p:nvPr/>
        </p:nvSpPr>
        <p:spPr>
          <a:xfrm>
            <a:off x="1562100" y="5602183"/>
            <a:ext cx="1600200" cy="369332"/>
          </a:xfrm>
          <a:prstGeom prst="rect">
            <a:avLst/>
          </a:prstGeom>
          <a:noFill/>
        </p:spPr>
        <p:txBody>
          <a:bodyPr wrap="square" rtlCol="0">
            <a:spAutoFit/>
          </a:bodyPr>
          <a:lstStyle/>
          <a:p>
            <a:pPr algn="ctr"/>
            <a:r>
              <a:rPr lang="en-US" dirty="0" smtClean="0"/>
              <a:t>Output</a:t>
            </a:r>
            <a:endParaRPr lang="en-US" dirty="0"/>
          </a:p>
        </p:txBody>
      </p:sp>
    </p:spTree>
    <p:extLst>
      <p:ext uri="{BB962C8B-B14F-4D97-AF65-F5344CB8AC3E}">
        <p14:creationId xmlns:p14="http://schemas.microsoft.com/office/powerpoint/2010/main" val="549985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Stencil</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Stencil</a:t>
            </a:r>
            <a:r>
              <a:rPr lang="en-US" dirty="0" smtClean="0">
                <a:ea typeface="ＭＳ Ｐゴシック" charset="-128"/>
                <a:cs typeface="ＭＳ Ｐゴシック" charset="-128"/>
              </a:rPr>
              <a:t>: Ele</a:t>
            </a:r>
            <a:r>
              <a:rPr lang="en-US" dirty="0" smtClean="0">
                <a:ea typeface="ＭＳ Ｐゴシック" charset="-128"/>
                <a:cs typeface="ＭＳ Ｐゴシック" charset="-128"/>
              </a:rPr>
              <a:t>mental function accesses a set of “neighbors”, stencil is a generalization of map</a:t>
            </a:r>
          </a:p>
          <a:p>
            <a:r>
              <a:rPr lang="en-US" dirty="0" smtClean="0">
                <a:ea typeface="ＭＳ Ｐゴシック" charset="-128"/>
                <a:cs typeface="ＭＳ Ｐゴシック" charset="-128"/>
              </a:rPr>
              <a:t>Often combined with iteration – used with iterative solvers or to evolve a system through time</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3001161"/>
            <a:ext cx="3221048" cy="3200400"/>
          </a:xfrm>
          <a:prstGeom prst="rect">
            <a:avLst/>
          </a:prstGeom>
        </p:spPr>
      </p:pic>
      <p:sp>
        <p:nvSpPr>
          <p:cNvPr id="3" name="TextBox 2"/>
          <p:cNvSpPr txBox="1"/>
          <p:nvPr/>
        </p:nvSpPr>
        <p:spPr>
          <a:xfrm>
            <a:off x="192947" y="3200400"/>
            <a:ext cx="5105400" cy="2062103"/>
          </a:xfrm>
          <a:prstGeom prst="rect">
            <a:avLst/>
          </a:prstGeom>
          <a:noFill/>
        </p:spPr>
        <p:txBody>
          <a:bodyPr wrap="square" rtlCol="0">
            <a:spAutoFit/>
          </a:bodyPr>
          <a:lstStyle/>
          <a:p>
            <a:pPr marL="457200" indent="-457200">
              <a:buSzPct val="60000"/>
              <a:buFont typeface="Wingdings" panose="05000000000000000000" pitchFamily="2" charset="2"/>
              <a:buChar char="q"/>
            </a:pPr>
            <a:r>
              <a:rPr lang="en-US" sz="3200" dirty="0" smtClean="0">
                <a:latin typeface="Times New Roman" panose="02020603050405020304" pitchFamily="18" charset="0"/>
                <a:cs typeface="Times New Roman" panose="02020603050405020304" pitchFamily="18" charset="0"/>
              </a:rPr>
              <a:t>Boundary conditions must be handled carefully in the stencil pattern. More on this in the stencil lecture…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85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Reduction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Reduction</a:t>
            </a:r>
            <a:r>
              <a:rPr lang="en-US" dirty="0" smtClean="0">
                <a:ea typeface="ＭＳ Ｐゴシック" charset="-128"/>
                <a:cs typeface="ＭＳ Ｐゴシック" charset="-128"/>
              </a:rPr>
              <a:t>: Combines every element in a collection using an associative “combiner function”</a:t>
            </a:r>
          </a:p>
          <a:p>
            <a:r>
              <a:rPr lang="en-US" dirty="0" smtClean="0">
                <a:ea typeface="ＭＳ Ｐゴシック" charset="-128"/>
                <a:cs typeface="ＭＳ Ｐゴシック" charset="-128"/>
              </a:rPr>
              <a:t>Because of the associativity of the combiner function, different orderings of the reduction are possible</a:t>
            </a:r>
          </a:p>
          <a:p>
            <a:r>
              <a:rPr lang="en-US" dirty="0" smtClean="0">
                <a:ea typeface="ＭＳ Ｐゴシック" charset="-128"/>
                <a:cs typeface="ＭＳ Ｐゴシック" charset="-128"/>
              </a:rPr>
              <a:t>Examples of combiner functions: addition, multiplication, maximum, minimum, and Boolean AND, OR, and XOR</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47</a:t>
            </a:fld>
            <a:endParaRPr lang="en-US" dirty="0"/>
          </a:p>
        </p:txBody>
      </p:sp>
    </p:spTree>
    <p:extLst>
      <p:ext uri="{BB962C8B-B14F-4D97-AF65-F5344CB8AC3E}">
        <p14:creationId xmlns:p14="http://schemas.microsoft.com/office/powerpoint/2010/main" val="549985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Reduction</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40" y="1981200"/>
            <a:ext cx="3384260" cy="40491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997" y="1981899"/>
            <a:ext cx="3523139" cy="2437701"/>
          </a:xfrm>
          <a:prstGeom prst="rect">
            <a:avLst/>
          </a:prstGeom>
        </p:spPr>
      </p:pic>
      <p:sp>
        <p:nvSpPr>
          <p:cNvPr id="6" name="TextBox 5"/>
          <p:cNvSpPr txBox="1"/>
          <p:nvPr/>
        </p:nvSpPr>
        <p:spPr>
          <a:xfrm>
            <a:off x="1081305" y="1483670"/>
            <a:ext cx="2377930" cy="461665"/>
          </a:xfrm>
          <a:prstGeom prst="rect">
            <a:avLst/>
          </a:prstGeom>
          <a:noFill/>
        </p:spPr>
        <p:txBody>
          <a:bodyPr wrap="square" rtlCol="0">
            <a:spAutoFit/>
          </a:bodyPr>
          <a:lstStyle/>
          <a:p>
            <a:pPr algn="ctr"/>
            <a:r>
              <a:rPr lang="en-US" sz="2400" dirty="0" smtClean="0"/>
              <a:t>Serial Reduction</a:t>
            </a:r>
            <a:endParaRPr lang="en-US" sz="2400" dirty="0"/>
          </a:p>
        </p:txBody>
      </p:sp>
      <p:sp>
        <p:nvSpPr>
          <p:cNvPr id="7" name="TextBox 6"/>
          <p:cNvSpPr txBox="1"/>
          <p:nvPr/>
        </p:nvSpPr>
        <p:spPr>
          <a:xfrm>
            <a:off x="5306266" y="1478885"/>
            <a:ext cx="2514600" cy="461665"/>
          </a:xfrm>
          <a:prstGeom prst="rect">
            <a:avLst/>
          </a:prstGeom>
          <a:noFill/>
        </p:spPr>
        <p:txBody>
          <a:bodyPr wrap="square" rtlCol="0">
            <a:spAutoFit/>
          </a:bodyPr>
          <a:lstStyle/>
          <a:p>
            <a:pPr algn="ctr"/>
            <a:r>
              <a:rPr lang="en-US" sz="2400" dirty="0" smtClean="0"/>
              <a:t>Parallel Reduction</a:t>
            </a:r>
            <a:endParaRPr lang="en-US" sz="2400" dirty="0"/>
          </a:p>
        </p:txBody>
      </p:sp>
    </p:spTree>
    <p:extLst>
      <p:ext uri="{BB962C8B-B14F-4D97-AF65-F5344CB8AC3E}">
        <p14:creationId xmlns:p14="http://schemas.microsoft.com/office/powerpoint/2010/main" val="461000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Scan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Scan</a:t>
            </a:r>
            <a:r>
              <a:rPr lang="en-US" dirty="0" smtClean="0">
                <a:ea typeface="ＭＳ Ｐゴシック" charset="-128"/>
                <a:cs typeface="ＭＳ Ｐゴシック" charset="-128"/>
              </a:rPr>
              <a:t>: computes all partial reduction of a collection</a:t>
            </a:r>
          </a:p>
          <a:p>
            <a:r>
              <a:rPr lang="en-US" dirty="0" smtClean="0">
                <a:ea typeface="ＭＳ Ｐゴシック" charset="-128"/>
                <a:cs typeface="ＭＳ Ｐゴシック" charset="-128"/>
              </a:rPr>
              <a:t>For every output in a collection, a reduction of the input up to that point is computed</a:t>
            </a:r>
          </a:p>
          <a:p>
            <a:r>
              <a:rPr lang="en-US" dirty="0" smtClean="0">
                <a:ea typeface="ＭＳ Ｐゴシック" charset="-128"/>
                <a:cs typeface="ＭＳ Ｐゴシック" charset="-128"/>
              </a:rPr>
              <a:t>If the function being used is associative, the scan can be parallelized</a:t>
            </a:r>
          </a:p>
          <a:p>
            <a:r>
              <a:rPr lang="en-US" dirty="0" smtClean="0">
                <a:ea typeface="ＭＳ Ｐゴシック" charset="-128"/>
                <a:cs typeface="ＭＳ Ｐゴシック" charset="-128"/>
              </a:rPr>
              <a:t>Parallelizing a scan is not obvious at first, because of dependencies to previous iterations in the serial loop</a:t>
            </a:r>
          </a:p>
          <a:p>
            <a:r>
              <a:rPr lang="en-US" dirty="0" smtClean="0">
                <a:ea typeface="ＭＳ Ｐゴシック" charset="-128"/>
                <a:cs typeface="ＭＳ Ｐゴシック" charset="-128"/>
              </a:rPr>
              <a:t>A parallel scan will require more operations than a serial version</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49</a:t>
            </a:fld>
            <a:endParaRPr lang="en-US" dirty="0"/>
          </a:p>
        </p:txBody>
      </p:sp>
    </p:spTree>
    <p:extLst>
      <p:ext uri="{BB962C8B-B14F-4D97-AF65-F5344CB8AC3E}">
        <p14:creationId xmlns:p14="http://schemas.microsoft.com/office/powerpoint/2010/main" val="549985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1"/>
          <p:cNvSpPr>
            <a:spLocks noGrp="1" noChangeArrowheads="1"/>
          </p:cNvSpPr>
          <p:nvPr>
            <p:ph type="title"/>
          </p:nvPr>
        </p:nvSpPr>
        <p:spPr/>
        <p:txBody>
          <a:bodyPr/>
          <a:lstStyle/>
          <a:p>
            <a:r>
              <a:rPr lang="en-US" smtClean="0"/>
              <a:t>Shared Memory Model</a:t>
            </a:r>
            <a:endParaRPr lang="en-US"/>
          </a:p>
        </p:txBody>
      </p:sp>
      <p:sp>
        <p:nvSpPr>
          <p:cNvPr id="11266" name="Rectangle 12"/>
          <p:cNvSpPr>
            <a:spLocks noGrp="1" noChangeArrowheads="1"/>
          </p:cNvSpPr>
          <p:nvPr>
            <p:ph type="body" idx="1"/>
          </p:nvPr>
        </p:nvSpPr>
        <p:spPr/>
        <p:txBody>
          <a:bodyPr>
            <a:normAutofit fontScale="92500" lnSpcReduction="10000"/>
          </a:bodyPr>
          <a:lstStyle/>
          <a:p>
            <a:r>
              <a:rPr lang="en-US" dirty="0" smtClean="0"/>
              <a:t>Parallel extension of RAM model (PRAM)</a:t>
            </a:r>
          </a:p>
          <a:p>
            <a:pPr lvl="1"/>
            <a:r>
              <a:rPr lang="en-US" dirty="0" smtClean="0"/>
              <a:t>Memory size is infinite</a:t>
            </a:r>
          </a:p>
          <a:p>
            <a:pPr lvl="1"/>
            <a:r>
              <a:rPr lang="en-US" dirty="0" smtClean="0"/>
              <a:t>Number of processors in unbounded</a:t>
            </a:r>
          </a:p>
          <a:p>
            <a:pPr lvl="1"/>
            <a:r>
              <a:rPr lang="en-US" dirty="0" smtClean="0"/>
              <a:t>Processors communicate via the memory</a:t>
            </a:r>
          </a:p>
          <a:p>
            <a:pPr lvl="1"/>
            <a:r>
              <a:rPr lang="en-US" dirty="0" smtClean="0"/>
              <a:t>Every processor accesses any memory</a:t>
            </a:r>
            <a:br>
              <a:rPr lang="en-US" dirty="0" smtClean="0"/>
            </a:br>
            <a:r>
              <a:rPr lang="en-US" dirty="0" smtClean="0"/>
              <a:t>location in 1 cycle</a:t>
            </a:r>
          </a:p>
          <a:p>
            <a:pPr lvl="1"/>
            <a:r>
              <a:rPr lang="en-US" dirty="0" smtClean="0"/>
              <a:t>Synchronous</a:t>
            </a:r>
          </a:p>
          <a:p>
            <a:pPr lvl="2"/>
            <a:r>
              <a:rPr lang="en-US" dirty="0" smtClean="0"/>
              <a:t>All processors execute same algorithm synchronously</a:t>
            </a:r>
          </a:p>
          <a:p>
            <a:pPr lvl="3"/>
            <a:r>
              <a:rPr lang="en-US" dirty="0" smtClean="0"/>
              <a:t>READ phase</a:t>
            </a:r>
          </a:p>
          <a:p>
            <a:pPr lvl="3"/>
            <a:r>
              <a:rPr lang="en-US" dirty="0" smtClean="0"/>
              <a:t>COMPUTE phase</a:t>
            </a:r>
          </a:p>
          <a:p>
            <a:pPr lvl="3"/>
            <a:r>
              <a:rPr lang="en-US" dirty="0" smtClean="0"/>
              <a:t>WRITE phase</a:t>
            </a:r>
          </a:p>
          <a:p>
            <a:pPr lvl="2"/>
            <a:r>
              <a:rPr lang="en-US" dirty="0" smtClean="0"/>
              <a:t>Some subset of the processors can stay idle</a:t>
            </a:r>
          </a:p>
          <a:p>
            <a:pPr lvl="1"/>
            <a:r>
              <a:rPr lang="en-US" dirty="0" smtClean="0"/>
              <a:t>Asynchronous</a:t>
            </a:r>
          </a:p>
        </p:txBody>
      </p:sp>
      <p:sp>
        <p:nvSpPr>
          <p:cNvPr id="14" name="Footer Placeholder 3"/>
          <p:cNvSpPr>
            <a:spLocks noGrp="1"/>
          </p:cNvSpPr>
          <p:nvPr>
            <p:ph type="ftr" sz="quarter" idx="11"/>
          </p:nvPr>
        </p:nvSpPr>
        <p:spPr/>
        <p:txBody>
          <a:bodyPr/>
          <a:lstStyle/>
          <a:p>
            <a:r>
              <a:rPr lang="en-US" smtClean="0"/>
              <a:t>CIS 410/510: Parallel Computing, University of Oregon, Spring 2014</a:t>
            </a:r>
            <a:endParaRPr lang="en-US" dirty="0"/>
          </a:p>
        </p:txBody>
      </p:sp>
      <p:sp>
        <p:nvSpPr>
          <p:cNvPr id="15" name="Slide Number Placeholder 4"/>
          <p:cNvSpPr>
            <a:spLocks noGrp="1"/>
          </p:cNvSpPr>
          <p:nvPr>
            <p:ph type="sldNum" sz="quarter" idx="12"/>
          </p:nvPr>
        </p:nvSpPr>
        <p:spPr/>
        <p:txBody>
          <a:bodyPr/>
          <a:lstStyle/>
          <a:p>
            <a:fld id="{F2F21A90-E327-C84D-81B5-071D4C5C9FC6}" type="slidenum">
              <a:rPr lang="en-US" smtClean="0"/>
              <a:pPr/>
              <a:t>5</a:t>
            </a:fld>
            <a:endParaRPr lang="en-US" dirty="0"/>
          </a:p>
        </p:txBody>
      </p:sp>
      <p:sp>
        <p:nvSpPr>
          <p:cNvPr id="11267" name="Rectangle 13"/>
          <p:cNvSpPr>
            <a:spLocks noChangeAspect="1" noChangeArrowheads="1"/>
          </p:cNvSpPr>
          <p:nvPr/>
        </p:nvSpPr>
        <p:spPr bwMode="auto">
          <a:xfrm>
            <a:off x="8027988" y="1735137"/>
            <a:ext cx="858837" cy="19224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400">
                <a:latin typeface="Tahoma" charset="0"/>
                <a:ea typeface="Times New Roman" charset="0"/>
                <a:cs typeface="Times New Roman" charset="0"/>
              </a:rPr>
              <a:t>Shared</a:t>
            </a:r>
          </a:p>
          <a:p>
            <a:pPr eaLnBrk="1" hangingPunct="1"/>
            <a:r>
              <a:rPr lang="en-US" sz="1400">
                <a:latin typeface="Tahoma" charset="0"/>
                <a:ea typeface="Times New Roman" charset="0"/>
                <a:cs typeface="Times New Roman" charset="0"/>
              </a:rPr>
              <a:t>Memory</a:t>
            </a:r>
            <a:endParaRPr lang="en-US" sz="2400">
              <a:latin typeface="Tahoma" charset="0"/>
              <a:ea typeface="Times New Roman" charset="0"/>
              <a:cs typeface="Times New Roman" charset="0"/>
            </a:endParaRPr>
          </a:p>
        </p:txBody>
      </p:sp>
      <p:sp>
        <p:nvSpPr>
          <p:cNvPr id="11268" name="Rectangle 14"/>
          <p:cNvSpPr>
            <a:spLocks noChangeAspect="1" noChangeArrowheads="1"/>
          </p:cNvSpPr>
          <p:nvPr/>
        </p:nvSpPr>
        <p:spPr bwMode="auto">
          <a:xfrm>
            <a:off x="7086600" y="2389187"/>
            <a:ext cx="287338" cy="2460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3</a:t>
            </a:r>
            <a:endParaRPr lang="en-US" sz="1200">
              <a:latin typeface="Tahoma" charset="0"/>
              <a:ea typeface="Times New Roman" charset="0"/>
              <a:cs typeface="Times New Roman" charset="0"/>
            </a:endParaRPr>
          </a:p>
        </p:txBody>
      </p:sp>
      <p:sp>
        <p:nvSpPr>
          <p:cNvPr id="11269" name="Rectangle 15"/>
          <p:cNvSpPr>
            <a:spLocks noChangeAspect="1" noChangeArrowheads="1"/>
          </p:cNvSpPr>
          <p:nvPr/>
        </p:nvSpPr>
        <p:spPr bwMode="auto">
          <a:xfrm>
            <a:off x="7086600" y="3411537"/>
            <a:ext cx="287338" cy="2460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N</a:t>
            </a:r>
            <a:endParaRPr lang="en-US" sz="1200">
              <a:latin typeface="Tahoma" charset="0"/>
              <a:ea typeface="Times New Roman" charset="0"/>
              <a:cs typeface="Times New Roman" charset="0"/>
            </a:endParaRPr>
          </a:p>
        </p:txBody>
      </p:sp>
      <p:sp>
        <p:nvSpPr>
          <p:cNvPr id="11270" name="Rectangle 16"/>
          <p:cNvSpPr>
            <a:spLocks noChangeAspect="1" noChangeArrowheads="1"/>
          </p:cNvSpPr>
          <p:nvPr/>
        </p:nvSpPr>
        <p:spPr bwMode="auto">
          <a:xfrm>
            <a:off x="7086600" y="1735137"/>
            <a:ext cx="287338" cy="2460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1</a:t>
            </a:r>
            <a:endParaRPr lang="en-US" sz="1200">
              <a:latin typeface="Tahoma" charset="0"/>
              <a:ea typeface="Times New Roman" charset="0"/>
              <a:cs typeface="Times New Roman" charset="0"/>
            </a:endParaRPr>
          </a:p>
        </p:txBody>
      </p:sp>
      <p:sp>
        <p:nvSpPr>
          <p:cNvPr id="11271" name="Rectangle 17"/>
          <p:cNvSpPr>
            <a:spLocks noChangeAspect="1" noChangeArrowheads="1"/>
          </p:cNvSpPr>
          <p:nvPr/>
        </p:nvSpPr>
        <p:spPr bwMode="auto">
          <a:xfrm>
            <a:off x="7086600" y="2062162"/>
            <a:ext cx="287338" cy="2460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2</a:t>
            </a:r>
            <a:endParaRPr lang="en-US" sz="1200">
              <a:latin typeface="Tahoma" charset="0"/>
              <a:ea typeface="Times New Roman" charset="0"/>
              <a:cs typeface="Times New Roman" charset="0"/>
            </a:endParaRPr>
          </a:p>
        </p:txBody>
      </p:sp>
      <p:sp>
        <p:nvSpPr>
          <p:cNvPr id="11272" name="Text Box 18"/>
          <p:cNvSpPr txBox="1">
            <a:spLocks noChangeAspect="1" noChangeArrowheads="1"/>
          </p:cNvSpPr>
          <p:nvPr/>
        </p:nvSpPr>
        <p:spPr bwMode="auto">
          <a:xfrm>
            <a:off x="7159625" y="2649537"/>
            <a:ext cx="222250" cy="554038"/>
          </a:xfrm>
          <a:prstGeom prst="rect">
            <a:avLst/>
          </a:prstGeom>
          <a:noFill/>
          <a:ln w="9525">
            <a:noFill/>
            <a:miter lim="800000"/>
            <a:headEnd/>
            <a:tailEnd/>
          </a:ln>
        </p:spPr>
        <p:txBody>
          <a:bodyPr wrap="none">
            <a:prstTxWarp prst="textNoShape">
              <a:avLst/>
            </a:prstTxWarp>
            <a:spAutoFit/>
          </a:bodyPr>
          <a:lstStyle/>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p:txBody>
      </p:sp>
      <p:sp>
        <p:nvSpPr>
          <p:cNvPr id="11273" name="Line 19"/>
          <p:cNvSpPr>
            <a:spLocks noChangeAspect="1" noChangeShapeType="1"/>
          </p:cNvSpPr>
          <p:nvPr/>
        </p:nvSpPr>
        <p:spPr bwMode="auto">
          <a:xfrm>
            <a:off x="7373938" y="1857375"/>
            <a:ext cx="654050" cy="0"/>
          </a:xfrm>
          <a:prstGeom prst="line">
            <a:avLst/>
          </a:prstGeom>
          <a:noFill/>
          <a:ln w="9525">
            <a:solidFill>
              <a:schemeClr val="tx1"/>
            </a:solidFill>
            <a:miter lim="800000"/>
            <a:headEnd type="arrow" w="med" len="med"/>
            <a:tailEnd type="arrow" w="med" len="med"/>
          </a:ln>
        </p:spPr>
        <p:txBody>
          <a:bodyPr wrap="none" anchor="ctr">
            <a:prstTxWarp prst="textNoShape">
              <a:avLst/>
            </a:prstTxWarp>
          </a:bodyPr>
          <a:lstStyle/>
          <a:p>
            <a:endParaRPr lang="en-US"/>
          </a:p>
        </p:txBody>
      </p:sp>
      <p:sp>
        <p:nvSpPr>
          <p:cNvPr id="11274" name="Line 20"/>
          <p:cNvSpPr>
            <a:spLocks noChangeAspect="1" noChangeShapeType="1"/>
          </p:cNvSpPr>
          <p:nvPr/>
        </p:nvSpPr>
        <p:spPr bwMode="auto">
          <a:xfrm>
            <a:off x="7373938" y="2184400"/>
            <a:ext cx="654050" cy="0"/>
          </a:xfrm>
          <a:prstGeom prst="line">
            <a:avLst/>
          </a:prstGeom>
          <a:noFill/>
          <a:ln w="9525">
            <a:solidFill>
              <a:schemeClr val="tx1"/>
            </a:solidFill>
            <a:miter lim="800000"/>
            <a:headEnd type="arrow" w="med" len="med"/>
            <a:tailEnd type="arrow" w="med" len="med"/>
          </a:ln>
        </p:spPr>
        <p:txBody>
          <a:bodyPr wrap="none" anchor="ctr">
            <a:prstTxWarp prst="textNoShape">
              <a:avLst/>
            </a:prstTxWarp>
          </a:bodyPr>
          <a:lstStyle/>
          <a:p>
            <a:endParaRPr lang="en-US"/>
          </a:p>
        </p:txBody>
      </p:sp>
      <p:sp>
        <p:nvSpPr>
          <p:cNvPr id="11275" name="Line 21"/>
          <p:cNvSpPr>
            <a:spLocks noChangeAspect="1" noChangeShapeType="1"/>
          </p:cNvSpPr>
          <p:nvPr/>
        </p:nvSpPr>
        <p:spPr bwMode="auto">
          <a:xfrm>
            <a:off x="7373938" y="2511425"/>
            <a:ext cx="654050" cy="0"/>
          </a:xfrm>
          <a:prstGeom prst="line">
            <a:avLst/>
          </a:prstGeom>
          <a:noFill/>
          <a:ln w="9525">
            <a:solidFill>
              <a:schemeClr val="tx1"/>
            </a:solidFill>
            <a:miter lim="800000"/>
            <a:headEnd type="arrow" w="med" len="med"/>
            <a:tailEnd type="arrow" w="med" len="med"/>
          </a:ln>
        </p:spPr>
        <p:txBody>
          <a:bodyPr wrap="none" anchor="ctr">
            <a:prstTxWarp prst="textNoShape">
              <a:avLst/>
            </a:prstTxWarp>
          </a:bodyPr>
          <a:lstStyle/>
          <a:p>
            <a:endParaRPr lang="en-US"/>
          </a:p>
        </p:txBody>
      </p:sp>
      <p:sp>
        <p:nvSpPr>
          <p:cNvPr id="11276" name="Line 22"/>
          <p:cNvSpPr>
            <a:spLocks noChangeAspect="1" noChangeShapeType="1"/>
          </p:cNvSpPr>
          <p:nvPr/>
        </p:nvSpPr>
        <p:spPr bwMode="auto">
          <a:xfrm>
            <a:off x="7373938" y="3533775"/>
            <a:ext cx="654050" cy="0"/>
          </a:xfrm>
          <a:prstGeom prst="line">
            <a:avLst/>
          </a:prstGeom>
          <a:noFill/>
          <a:ln w="9525">
            <a:solidFill>
              <a:schemeClr val="tx1"/>
            </a:solidFill>
            <a:miter lim="800000"/>
            <a:headEnd type="arrow" w="med" len="med"/>
            <a:tailEnd type="arrow"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8912056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Scan</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1" y="1752600"/>
            <a:ext cx="3463387" cy="432248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18" y="1785457"/>
            <a:ext cx="3206339" cy="3315446"/>
          </a:xfrm>
          <a:prstGeom prst="rect">
            <a:avLst/>
          </a:prstGeom>
        </p:spPr>
      </p:pic>
      <p:sp>
        <p:nvSpPr>
          <p:cNvPr id="8" name="TextBox 7"/>
          <p:cNvSpPr txBox="1"/>
          <p:nvPr/>
        </p:nvSpPr>
        <p:spPr>
          <a:xfrm>
            <a:off x="1136249" y="1286149"/>
            <a:ext cx="2377930" cy="461665"/>
          </a:xfrm>
          <a:prstGeom prst="rect">
            <a:avLst/>
          </a:prstGeom>
          <a:noFill/>
        </p:spPr>
        <p:txBody>
          <a:bodyPr wrap="square" rtlCol="0">
            <a:spAutoFit/>
          </a:bodyPr>
          <a:lstStyle/>
          <a:p>
            <a:pPr algn="ctr"/>
            <a:r>
              <a:rPr lang="en-US" sz="2400" dirty="0" smtClean="0"/>
              <a:t>Serial Scan</a:t>
            </a:r>
          </a:p>
        </p:txBody>
      </p:sp>
      <p:sp>
        <p:nvSpPr>
          <p:cNvPr id="9" name="TextBox 8"/>
          <p:cNvSpPr txBox="1"/>
          <p:nvPr/>
        </p:nvSpPr>
        <p:spPr>
          <a:xfrm>
            <a:off x="5590387" y="1280394"/>
            <a:ext cx="2514600" cy="461665"/>
          </a:xfrm>
          <a:prstGeom prst="rect">
            <a:avLst/>
          </a:prstGeom>
          <a:noFill/>
        </p:spPr>
        <p:txBody>
          <a:bodyPr wrap="square" rtlCol="0">
            <a:spAutoFit/>
          </a:bodyPr>
          <a:lstStyle/>
          <a:p>
            <a:pPr algn="ctr"/>
            <a:r>
              <a:rPr lang="en-US" sz="2400" dirty="0" smtClean="0"/>
              <a:t>Parallel Scan</a:t>
            </a:r>
            <a:endParaRPr lang="en-US" sz="2400" dirty="0"/>
          </a:p>
        </p:txBody>
      </p:sp>
    </p:spTree>
    <p:extLst>
      <p:ext uri="{BB962C8B-B14F-4D97-AF65-F5344CB8AC3E}">
        <p14:creationId xmlns:p14="http://schemas.microsoft.com/office/powerpoint/2010/main" val="39175072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Control Patterns: Recurrence</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Recurrence</a:t>
            </a:r>
            <a:r>
              <a:rPr lang="en-US" dirty="0" smtClean="0">
                <a:ea typeface="ＭＳ Ｐゴシック" charset="-128"/>
                <a:cs typeface="ＭＳ Ｐゴシック" charset="-128"/>
              </a:rPr>
              <a:t>: More complex version of map, where the loop iterations can depend on one another</a:t>
            </a:r>
          </a:p>
          <a:p>
            <a:r>
              <a:rPr lang="en-US" dirty="0" smtClean="0">
                <a:ea typeface="ＭＳ Ｐゴシック" charset="-128"/>
                <a:cs typeface="ＭＳ Ｐゴシック" charset="-128"/>
              </a:rPr>
              <a:t>Similar to map, but elements can use outputs of adjacent elements as inputs</a:t>
            </a:r>
          </a:p>
          <a:p>
            <a:r>
              <a:rPr lang="en-US" dirty="0" smtClean="0">
                <a:ea typeface="ＭＳ Ｐゴシック" charset="-128"/>
                <a:cs typeface="ＭＳ Ｐゴシック" charset="-128"/>
              </a:rPr>
              <a:t>For a recurrence to be computable, there </a:t>
            </a:r>
            <a:r>
              <a:rPr lang="en-US" i="1" dirty="0" smtClean="0">
                <a:ea typeface="ＭＳ Ｐゴシック" charset="-128"/>
                <a:cs typeface="ＭＳ Ｐゴシック" charset="-128"/>
              </a:rPr>
              <a:t>must</a:t>
            </a:r>
            <a:r>
              <a:rPr lang="en-US" dirty="0" smtClean="0">
                <a:ea typeface="ＭＳ Ｐゴシック" charset="-128"/>
                <a:cs typeface="ＭＳ Ｐゴシック" charset="-128"/>
              </a:rPr>
              <a:t> be a serial ordering of the recurrence elements so that elements can be computed using previously computed outputs</a:t>
            </a:r>
          </a:p>
          <a:p>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51</a:t>
            </a:fld>
            <a:endParaRPr lang="en-US" dirty="0"/>
          </a:p>
        </p:txBody>
      </p:sp>
    </p:spTree>
    <p:extLst>
      <p:ext uri="{BB962C8B-B14F-4D97-AF65-F5344CB8AC3E}">
        <p14:creationId xmlns:p14="http://schemas.microsoft.com/office/powerpoint/2010/main" val="5499855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Data Management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Serial programs can manage data in many ways</a:t>
            </a:r>
          </a:p>
          <a:p>
            <a:r>
              <a:rPr lang="en-US" dirty="0" smtClean="0">
                <a:ea typeface="ＭＳ Ｐゴシック" charset="-128"/>
                <a:cs typeface="ＭＳ Ｐゴシック" charset="-128"/>
              </a:rPr>
              <a:t>Data management deals with how data is allocated, shared, read, written, and copied</a:t>
            </a:r>
          </a:p>
          <a:p>
            <a:r>
              <a:rPr lang="en-US" dirty="0" smtClean="0">
                <a:ea typeface="ＭＳ Ｐゴシック" charset="-128"/>
                <a:cs typeface="ＭＳ Ｐゴシック" charset="-128"/>
              </a:rPr>
              <a:t>Serial Data Management Patterns: </a:t>
            </a:r>
            <a:r>
              <a:rPr lang="en-US" b="1" dirty="0" smtClean="0">
                <a:ea typeface="ＭＳ Ｐゴシック" charset="-128"/>
                <a:cs typeface="ＭＳ Ｐゴシック" charset="-128"/>
              </a:rPr>
              <a:t>random read and write</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stack allocation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heap allocation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objects</a:t>
            </a:r>
            <a:endParaRPr lang="en-US" b="1"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52</a:t>
            </a:fld>
            <a:endParaRPr lang="en-US" dirty="0"/>
          </a:p>
        </p:txBody>
      </p:sp>
    </p:spTree>
    <p:extLst>
      <p:ext uri="{BB962C8B-B14F-4D97-AF65-F5344CB8AC3E}">
        <p14:creationId xmlns:p14="http://schemas.microsoft.com/office/powerpoint/2010/main" val="30684293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38125" y="5024"/>
            <a:ext cx="8905875" cy="1290376"/>
          </a:xfrm>
        </p:spPr>
        <p:txBody>
          <a:bodyPr/>
          <a:lstStyle/>
          <a:p>
            <a:r>
              <a:rPr lang="en-US" dirty="0" smtClean="0">
                <a:ea typeface="ＭＳ Ｐゴシック" charset="-128"/>
                <a:cs typeface="ＭＳ Ｐゴシック" charset="-128"/>
              </a:rPr>
              <a:t>Serial Data Management Patterns: random read and write</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1676400"/>
            <a:ext cx="8905875" cy="4699853"/>
          </a:xfrm>
        </p:spPr>
        <p:txBody>
          <a:bodyPr>
            <a:normAutofit/>
          </a:bodyPr>
          <a:lstStyle/>
          <a:p>
            <a:r>
              <a:rPr lang="en-US" dirty="0" smtClean="0">
                <a:ea typeface="ＭＳ Ｐゴシック" charset="-128"/>
                <a:cs typeface="ＭＳ Ｐゴシック" charset="-128"/>
              </a:rPr>
              <a:t>Memory locations indexed with addresses</a:t>
            </a:r>
          </a:p>
          <a:p>
            <a:r>
              <a:rPr lang="en-US" dirty="0" smtClean="0">
                <a:ea typeface="ＭＳ Ｐゴシック" charset="-128"/>
                <a:cs typeface="ＭＳ Ｐゴシック" charset="-128"/>
              </a:rPr>
              <a:t>Pointers are typically used to refer to memory addresses</a:t>
            </a:r>
          </a:p>
          <a:p>
            <a:r>
              <a:rPr lang="en-US" dirty="0" smtClean="0">
                <a:ea typeface="ＭＳ Ｐゴシック" charset="-128"/>
                <a:cs typeface="ＭＳ Ｐゴシック" charset="-128"/>
              </a:rPr>
              <a:t>Aliasing (uncertainty of two pointers referring to the same object) can cause problems when serial code is parallelized</a:t>
            </a:r>
          </a:p>
          <a:p>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53</a:t>
            </a:fld>
            <a:endParaRPr lang="en-US" dirty="0"/>
          </a:p>
        </p:txBody>
      </p:sp>
    </p:spTree>
    <p:extLst>
      <p:ext uri="{BB962C8B-B14F-4D97-AF65-F5344CB8AC3E}">
        <p14:creationId xmlns:p14="http://schemas.microsoft.com/office/powerpoint/2010/main" val="3068429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38125" y="5024"/>
            <a:ext cx="8905875" cy="1214176"/>
          </a:xfrm>
        </p:spPr>
        <p:txBody>
          <a:bodyPr/>
          <a:lstStyle/>
          <a:p>
            <a:r>
              <a:rPr lang="en-US" dirty="0" smtClean="0">
                <a:ea typeface="ＭＳ Ｐゴシック" charset="-128"/>
                <a:cs typeface="ＭＳ Ｐゴシック" charset="-128"/>
              </a:rPr>
              <a:t>Serial Data Management Patterns: Stack Allocation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1524000"/>
            <a:ext cx="8905875" cy="4852253"/>
          </a:xfrm>
        </p:spPr>
        <p:txBody>
          <a:bodyPr>
            <a:normAutofit/>
          </a:bodyPr>
          <a:lstStyle/>
          <a:p>
            <a:r>
              <a:rPr lang="en-US" dirty="0" smtClean="0">
                <a:ea typeface="ＭＳ Ｐゴシック" charset="-128"/>
                <a:cs typeface="ＭＳ Ｐゴシック" charset="-128"/>
              </a:rPr>
              <a:t>Stack allocation is useful for dynamically allocating data in LIFO manner</a:t>
            </a:r>
          </a:p>
          <a:p>
            <a:r>
              <a:rPr lang="en-US" dirty="0" smtClean="0">
                <a:ea typeface="ＭＳ Ｐゴシック" charset="-128"/>
                <a:cs typeface="ＭＳ Ｐゴシック" charset="-128"/>
              </a:rPr>
              <a:t>Efficient – arbitrary amount of data can be allocated in constant time</a:t>
            </a:r>
          </a:p>
          <a:p>
            <a:r>
              <a:rPr lang="en-US" dirty="0" smtClean="0">
                <a:ea typeface="ＭＳ Ｐゴシック" charset="-128"/>
                <a:cs typeface="ＭＳ Ｐゴシック" charset="-128"/>
              </a:rPr>
              <a:t>Stack allocation also preserves locality</a:t>
            </a:r>
          </a:p>
          <a:p>
            <a:r>
              <a:rPr lang="en-US" dirty="0" smtClean="0">
                <a:ea typeface="ＭＳ Ｐゴシック" charset="-128"/>
                <a:cs typeface="ＭＳ Ｐゴシック" charset="-128"/>
              </a:rPr>
              <a:t>When parallelized, typically each thread will get its own stack so thread locality is preserved</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54</a:t>
            </a:fld>
            <a:endParaRPr lang="en-US" dirty="0"/>
          </a:p>
        </p:txBody>
      </p:sp>
    </p:spTree>
    <p:extLst>
      <p:ext uri="{BB962C8B-B14F-4D97-AF65-F5344CB8AC3E}">
        <p14:creationId xmlns:p14="http://schemas.microsoft.com/office/powerpoint/2010/main" val="4262799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38125" y="5024"/>
            <a:ext cx="8905875" cy="1214176"/>
          </a:xfrm>
        </p:spPr>
        <p:txBody>
          <a:bodyPr/>
          <a:lstStyle/>
          <a:p>
            <a:r>
              <a:rPr lang="en-US" dirty="0" smtClean="0">
                <a:ea typeface="ＭＳ Ｐゴシック" charset="-128"/>
                <a:cs typeface="ＭＳ Ｐゴシック" charset="-128"/>
              </a:rPr>
              <a:t>Serial Data Management Patterns: Heap Allocation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1447800"/>
            <a:ext cx="8905875" cy="4928453"/>
          </a:xfrm>
        </p:spPr>
        <p:txBody>
          <a:bodyPr>
            <a:normAutofit/>
          </a:bodyPr>
          <a:lstStyle/>
          <a:p>
            <a:r>
              <a:rPr lang="en-US" dirty="0" smtClean="0">
                <a:ea typeface="ＭＳ Ｐゴシック" charset="-128"/>
                <a:cs typeface="ＭＳ Ｐゴシック" charset="-128"/>
              </a:rPr>
              <a:t>Heap allocation is useful when data cannot be allocated in a LIFO fashion</a:t>
            </a:r>
          </a:p>
          <a:p>
            <a:r>
              <a:rPr lang="en-US" dirty="0" smtClean="0">
                <a:ea typeface="ＭＳ Ｐゴシック" charset="-128"/>
                <a:cs typeface="ＭＳ Ｐゴシック" charset="-128"/>
              </a:rPr>
              <a:t>But, heap allocation is slower and more complex than stack allocation</a:t>
            </a:r>
          </a:p>
          <a:p>
            <a:r>
              <a:rPr lang="en-US" dirty="0" smtClean="0">
                <a:ea typeface="ＭＳ Ｐゴシック" charset="-128"/>
                <a:cs typeface="ＭＳ Ｐゴシック" charset="-128"/>
              </a:rPr>
              <a:t>A parallelized heap allocator should be used when dynamically allocating memory in parallel</a:t>
            </a:r>
          </a:p>
          <a:p>
            <a:pPr lvl="1"/>
            <a:r>
              <a:rPr lang="en-US" dirty="0" smtClean="0">
                <a:ea typeface="ＭＳ Ｐゴシック" charset="-128"/>
                <a:cs typeface="ＭＳ Ｐゴシック" charset="-128"/>
              </a:rPr>
              <a:t>This type of allocator will keep separate pools for each parallel worker</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55</a:t>
            </a:fld>
            <a:endParaRPr lang="en-US" dirty="0"/>
          </a:p>
        </p:txBody>
      </p:sp>
    </p:spTree>
    <p:extLst>
      <p:ext uri="{BB962C8B-B14F-4D97-AF65-F5344CB8AC3E}">
        <p14:creationId xmlns:p14="http://schemas.microsoft.com/office/powerpoint/2010/main" val="4262799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Serial Data Management Patterns: Objects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Objects are language constructs to associate data with code to manipulate and manage that data</a:t>
            </a:r>
          </a:p>
          <a:p>
            <a:r>
              <a:rPr lang="en-US" dirty="0" smtClean="0">
                <a:ea typeface="ＭＳ Ｐゴシック" charset="-128"/>
                <a:cs typeface="ＭＳ Ｐゴシック" charset="-128"/>
              </a:rPr>
              <a:t>Objects can have member functions, and they also are considered members of a class</a:t>
            </a:r>
            <a:r>
              <a:rPr lang="en-US" dirty="0">
                <a:ea typeface="ＭＳ Ｐゴシック" charset="-128"/>
                <a:cs typeface="ＭＳ Ｐゴシック" charset="-128"/>
              </a:rPr>
              <a:t> </a:t>
            </a:r>
            <a:r>
              <a:rPr lang="en-US" dirty="0" smtClean="0">
                <a:ea typeface="ＭＳ Ｐゴシック" charset="-128"/>
                <a:cs typeface="ＭＳ Ｐゴシック" charset="-128"/>
              </a:rPr>
              <a:t>of objects</a:t>
            </a:r>
          </a:p>
          <a:p>
            <a:r>
              <a:rPr lang="en-US" dirty="0" smtClean="0">
                <a:ea typeface="ＭＳ Ｐゴシック" charset="-128"/>
                <a:cs typeface="ＭＳ Ｐゴシック" charset="-128"/>
              </a:rPr>
              <a:t>Parallel programming models will generalize objects in various ways</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56</a:t>
            </a:fld>
            <a:endParaRPr lang="en-US" dirty="0"/>
          </a:p>
        </p:txBody>
      </p:sp>
    </p:spTree>
    <p:extLst>
      <p:ext uri="{BB962C8B-B14F-4D97-AF65-F5344CB8AC3E}">
        <p14:creationId xmlns:p14="http://schemas.microsoft.com/office/powerpoint/2010/main" val="4262799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Data Management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dirty="0" smtClean="0">
                <a:ea typeface="ＭＳ Ｐゴシック" charset="-128"/>
                <a:cs typeface="ＭＳ Ｐゴシック" charset="-128"/>
              </a:rPr>
              <a:t>To avoid things like race conditions, it is critically important to know when data is, and isn’t, potentially shared by multiple parallel workers</a:t>
            </a:r>
          </a:p>
          <a:p>
            <a:r>
              <a:rPr lang="en-US" dirty="0" smtClean="0">
                <a:ea typeface="ＭＳ Ｐゴシック" charset="-128"/>
                <a:cs typeface="ＭＳ Ｐゴシック" charset="-128"/>
              </a:rPr>
              <a:t>Some parallel data management patterns help us with data locality</a:t>
            </a:r>
          </a:p>
          <a:p>
            <a:r>
              <a:rPr lang="en-US" dirty="0" smtClean="0">
                <a:ea typeface="ＭＳ Ｐゴシック" charset="-128"/>
                <a:cs typeface="ＭＳ Ｐゴシック" charset="-128"/>
              </a:rPr>
              <a:t>Parallel data management patterns: </a:t>
            </a:r>
            <a:r>
              <a:rPr lang="en-US" b="1" dirty="0" smtClean="0">
                <a:ea typeface="ＭＳ Ｐゴシック" charset="-128"/>
                <a:cs typeface="ＭＳ Ｐゴシック" charset="-128"/>
              </a:rPr>
              <a:t>pack</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pipeline</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geometric decomposition</a:t>
            </a:r>
            <a:r>
              <a:rPr lang="en-US" dirty="0" smtClean="0">
                <a:ea typeface="ＭＳ Ｐゴシック" charset="-128"/>
                <a:cs typeface="ＭＳ Ｐゴシック" charset="-128"/>
              </a:rPr>
              <a:t>, </a:t>
            </a:r>
            <a:r>
              <a:rPr lang="en-US" b="1" dirty="0" smtClean="0">
                <a:ea typeface="ＭＳ Ｐゴシック" charset="-128"/>
                <a:cs typeface="ＭＳ Ｐゴシック" charset="-128"/>
              </a:rPr>
              <a:t>gather</a:t>
            </a:r>
            <a:r>
              <a:rPr lang="en-US" dirty="0" smtClean="0">
                <a:ea typeface="ＭＳ Ｐゴシック" charset="-128"/>
                <a:cs typeface="ＭＳ Ｐゴシック" charset="-128"/>
              </a:rPr>
              <a:t>, and </a:t>
            </a:r>
            <a:r>
              <a:rPr lang="en-US" b="1" dirty="0" smtClean="0">
                <a:ea typeface="ＭＳ Ｐゴシック" charset="-128"/>
                <a:cs typeface="ＭＳ Ｐゴシック" charset="-128"/>
              </a:rPr>
              <a:t>scatter</a:t>
            </a:r>
            <a:endParaRPr lang="en-US" b="1"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57</a:t>
            </a:fld>
            <a:endParaRPr lang="en-US" dirty="0"/>
          </a:p>
        </p:txBody>
      </p:sp>
    </p:spTree>
    <p:extLst>
      <p:ext uri="{BB962C8B-B14F-4D97-AF65-F5344CB8AC3E}">
        <p14:creationId xmlns:p14="http://schemas.microsoft.com/office/powerpoint/2010/main" val="3068429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Data Management Patterns: Pack</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lnSpcReduction="10000"/>
          </a:bodyPr>
          <a:lstStyle/>
          <a:p>
            <a:r>
              <a:rPr lang="en-US" b="1" dirty="0" smtClean="0">
                <a:ea typeface="ＭＳ Ｐゴシック" charset="-128"/>
                <a:cs typeface="ＭＳ Ｐゴシック" charset="-128"/>
              </a:rPr>
              <a:t>Pack</a:t>
            </a:r>
            <a:r>
              <a:rPr lang="en-US" dirty="0" smtClean="0">
                <a:ea typeface="ＭＳ Ｐゴシック" charset="-128"/>
                <a:cs typeface="ＭＳ Ｐゴシック" charset="-128"/>
              </a:rPr>
              <a:t> is used eliminate unused space in a collection</a:t>
            </a:r>
          </a:p>
          <a:p>
            <a:r>
              <a:rPr lang="en-US" dirty="0" smtClean="0">
                <a:ea typeface="ＭＳ Ｐゴシック" charset="-128"/>
                <a:cs typeface="ＭＳ Ｐゴシック" charset="-128"/>
              </a:rPr>
              <a:t>Elements marked </a:t>
            </a:r>
            <a:r>
              <a:rPr lang="en-US" i="1" dirty="0" smtClean="0">
                <a:ea typeface="ＭＳ Ｐゴシック" charset="-128"/>
                <a:cs typeface="ＭＳ Ｐゴシック" charset="-128"/>
              </a:rPr>
              <a:t>false</a:t>
            </a:r>
            <a:r>
              <a:rPr lang="en-US" dirty="0" smtClean="0">
                <a:ea typeface="ＭＳ Ｐゴシック" charset="-128"/>
                <a:cs typeface="ＭＳ Ｐゴシック" charset="-128"/>
              </a:rPr>
              <a:t> are discarded, the remaining elements are placed in a contiguous sequence in the same order</a:t>
            </a:r>
          </a:p>
          <a:p>
            <a:r>
              <a:rPr lang="en-US" dirty="0" smtClean="0">
                <a:ea typeface="ＭＳ Ｐゴシック" charset="-128"/>
                <a:cs typeface="ＭＳ Ｐゴシック" charset="-128"/>
              </a:rPr>
              <a:t>Useful when used with</a:t>
            </a:r>
          </a:p>
          <a:p>
            <a:pPr marL="0" indent="0">
              <a:buNone/>
            </a:pPr>
            <a:r>
              <a:rPr lang="en-US" dirty="0">
                <a:ea typeface="ＭＳ Ｐゴシック" charset="-128"/>
                <a:cs typeface="ＭＳ Ｐゴシック" charset="-128"/>
              </a:rPr>
              <a:t> </a:t>
            </a:r>
            <a:r>
              <a:rPr lang="en-US" dirty="0" smtClean="0">
                <a:ea typeface="ＭＳ Ｐゴシック" charset="-128"/>
                <a:cs typeface="ＭＳ Ｐゴシック" charset="-128"/>
              </a:rPr>
              <a:t>   map</a:t>
            </a:r>
          </a:p>
          <a:p>
            <a:r>
              <a:rPr lang="en-US" b="1" dirty="0" smtClean="0">
                <a:ea typeface="ＭＳ Ｐゴシック" charset="-128"/>
                <a:cs typeface="ＭＳ Ｐゴシック" charset="-128"/>
              </a:rPr>
              <a:t>Unpack</a:t>
            </a:r>
            <a:r>
              <a:rPr lang="en-US" dirty="0" smtClean="0">
                <a:ea typeface="ＭＳ Ｐゴシック" charset="-128"/>
                <a:cs typeface="ＭＳ Ｐゴシック" charset="-128"/>
              </a:rPr>
              <a:t> is the inverse </a:t>
            </a:r>
          </a:p>
          <a:p>
            <a:pPr marL="0" indent="0">
              <a:buNone/>
            </a:pPr>
            <a:r>
              <a:rPr lang="en-US" b="1" dirty="0">
                <a:ea typeface="ＭＳ Ｐゴシック" charset="-128"/>
                <a:cs typeface="ＭＳ Ｐゴシック" charset="-128"/>
              </a:rPr>
              <a:t> </a:t>
            </a:r>
            <a:r>
              <a:rPr lang="en-US" b="1" dirty="0" smtClean="0">
                <a:ea typeface="ＭＳ Ｐゴシック" charset="-128"/>
                <a:cs typeface="ＭＳ Ｐゴシック" charset="-128"/>
              </a:rPr>
              <a:t>   </a:t>
            </a:r>
            <a:r>
              <a:rPr lang="en-US" dirty="0" smtClean="0">
                <a:ea typeface="ＭＳ Ｐゴシック" charset="-128"/>
                <a:cs typeface="ＭＳ Ｐゴシック" charset="-128"/>
              </a:rPr>
              <a:t>and is used to place</a:t>
            </a:r>
          </a:p>
          <a:p>
            <a:pPr marL="0" indent="0">
              <a:buNone/>
            </a:pPr>
            <a:r>
              <a:rPr lang="en-US" b="1" dirty="0">
                <a:ea typeface="ＭＳ Ｐゴシック" charset="-128"/>
                <a:cs typeface="ＭＳ Ｐゴシック" charset="-128"/>
              </a:rPr>
              <a:t> </a:t>
            </a:r>
            <a:r>
              <a:rPr lang="en-US" b="1" dirty="0" smtClean="0">
                <a:ea typeface="ＭＳ Ｐゴシック" charset="-128"/>
                <a:cs typeface="ＭＳ Ｐゴシック" charset="-128"/>
              </a:rPr>
              <a:t>   </a:t>
            </a:r>
            <a:r>
              <a:rPr lang="en-US" dirty="0" smtClean="0">
                <a:ea typeface="ＭＳ Ｐゴシック" charset="-128"/>
                <a:cs typeface="ＭＳ Ｐゴシック" charset="-128"/>
              </a:rPr>
              <a:t>elements back in their </a:t>
            </a:r>
          </a:p>
          <a:p>
            <a:pPr marL="0" indent="0">
              <a:buNone/>
            </a:pPr>
            <a:r>
              <a:rPr lang="en-US" dirty="0">
                <a:ea typeface="ＭＳ Ｐゴシック" charset="-128"/>
                <a:cs typeface="ＭＳ Ｐゴシック" charset="-128"/>
              </a:rPr>
              <a:t> </a:t>
            </a:r>
            <a:r>
              <a:rPr lang="en-US" dirty="0" smtClean="0">
                <a:ea typeface="ＭＳ Ｐゴシック" charset="-128"/>
                <a:cs typeface="ＭＳ Ｐゴシック" charset="-128"/>
              </a:rPr>
              <a:t>   original locations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124200"/>
            <a:ext cx="3902841" cy="3048000"/>
          </a:xfrm>
          <a:prstGeom prst="rect">
            <a:avLst/>
          </a:prstGeom>
        </p:spPr>
      </p:pic>
    </p:spTree>
    <p:extLst>
      <p:ext uri="{BB962C8B-B14F-4D97-AF65-F5344CB8AC3E}">
        <p14:creationId xmlns:p14="http://schemas.microsoft.com/office/powerpoint/2010/main" val="1681213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Data Management Patterns: Pipeline</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896552"/>
            <a:ext cx="7229475" cy="5479701"/>
          </a:xfrm>
        </p:spPr>
        <p:txBody>
          <a:bodyPr>
            <a:normAutofit/>
          </a:bodyPr>
          <a:lstStyle/>
          <a:p>
            <a:r>
              <a:rPr lang="en-US" b="1" dirty="0" smtClean="0">
                <a:ea typeface="ＭＳ Ｐゴシック" charset="-128"/>
                <a:cs typeface="ＭＳ Ｐゴシック" charset="-128"/>
              </a:rPr>
              <a:t>Pipeline</a:t>
            </a:r>
            <a:r>
              <a:rPr lang="en-US" dirty="0" smtClean="0">
                <a:ea typeface="ＭＳ Ｐゴシック" charset="-128"/>
                <a:cs typeface="ＭＳ Ｐゴシック" charset="-128"/>
              </a:rPr>
              <a:t> connects tasks in a producer-consumer manner</a:t>
            </a:r>
          </a:p>
          <a:p>
            <a:r>
              <a:rPr lang="en-US" dirty="0" smtClean="0">
                <a:ea typeface="ＭＳ Ｐゴシック" charset="-128"/>
                <a:cs typeface="ＭＳ Ｐゴシック" charset="-128"/>
              </a:rPr>
              <a:t>A linear pipeline is the basic pattern idea, but a pipeline in a DAG is also possible</a:t>
            </a:r>
          </a:p>
          <a:p>
            <a:r>
              <a:rPr lang="en-US" dirty="0" smtClean="0">
                <a:ea typeface="ＭＳ Ｐゴシック" charset="-128"/>
                <a:cs typeface="ＭＳ Ｐゴシック" charset="-128"/>
              </a:rPr>
              <a:t>Pipelines are most useful when used with other patterns as they can multiply available parallelism</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59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066800"/>
            <a:ext cx="1363658" cy="5105400"/>
          </a:xfrm>
          <a:prstGeom prst="rect">
            <a:avLst/>
          </a:prstGeom>
        </p:spPr>
      </p:pic>
    </p:spTree>
    <p:extLst>
      <p:ext uri="{BB962C8B-B14F-4D97-AF65-F5344CB8AC3E}">
        <p14:creationId xmlns:p14="http://schemas.microsoft.com/office/powerpoint/2010/main" val="1691741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Line 24"/>
          <p:cNvSpPr>
            <a:spLocks noChangeShapeType="1"/>
          </p:cNvSpPr>
          <p:nvPr/>
        </p:nvSpPr>
        <p:spPr bwMode="auto">
          <a:xfrm>
            <a:off x="7086600" y="1354138"/>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4" name="Line 25"/>
          <p:cNvSpPr>
            <a:spLocks noChangeShapeType="1"/>
          </p:cNvSpPr>
          <p:nvPr/>
        </p:nvSpPr>
        <p:spPr bwMode="auto">
          <a:xfrm>
            <a:off x="7543800" y="1354138"/>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5" name="Line 26"/>
          <p:cNvSpPr>
            <a:spLocks noChangeShapeType="1"/>
          </p:cNvSpPr>
          <p:nvPr/>
        </p:nvSpPr>
        <p:spPr bwMode="auto">
          <a:xfrm>
            <a:off x="8458200" y="1354138"/>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6" name="Line 21"/>
          <p:cNvSpPr>
            <a:spLocks noChangeShapeType="1"/>
          </p:cNvSpPr>
          <p:nvPr/>
        </p:nvSpPr>
        <p:spPr bwMode="auto">
          <a:xfrm>
            <a:off x="7086600" y="1735138"/>
            <a:ext cx="1447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7" name="Line 22"/>
          <p:cNvSpPr>
            <a:spLocks noChangeShapeType="1"/>
          </p:cNvSpPr>
          <p:nvPr/>
        </p:nvSpPr>
        <p:spPr bwMode="auto">
          <a:xfrm>
            <a:off x="7086600" y="2039938"/>
            <a:ext cx="1447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8" name="Line 23"/>
          <p:cNvSpPr>
            <a:spLocks noChangeShapeType="1"/>
          </p:cNvSpPr>
          <p:nvPr/>
        </p:nvSpPr>
        <p:spPr bwMode="auto">
          <a:xfrm>
            <a:off x="7162800" y="3030538"/>
            <a:ext cx="1447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19" name="Line 20"/>
          <p:cNvSpPr>
            <a:spLocks noChangeShapeType="1"/>
          </p:cNvSpPr>
          <p:nvPr/>
        </p:nvSpPr>
        <p:spPr bwMode="auto">
          <a:xfrm>
            <a:off x="7086600" y="1354138"/>
            <a:ext cx="1447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3320" name="Rectangle 2"/>
          <p:cNvSpPr>
            <a:spLocks noGrp="1" noChangeArrowheads="1"/>
          </p:cNvSpPr>
          <p:nvPr>
            <p:ph type="title"/>
          </p:nvPr>
        </p:nvSpPr>
        <p:spPr/>
        <p:txBody>
          <a:bodyPr/>
          <a:lstStyle/>
          <a:p>
            <a:r>
              <a:rPr lang="en-US">
                <a:ea typeface="ＭＳ Ｐゴシック" charset="-128"/>
                <a:cs typeface="ＭＳ Ｐゴシック" charset="-128"/>
              </a:rPr>
              <a:t>Network Model	</a:t>
            </a:r>
          </a:p>
        </p:txBody>
      </p:sp>
      <p:sp>
        <p:nvSpPr>
          <p:cNvPr id="13321" name="Rectangle 3"/>
          <p:cNvSpPr>
            <a:spLocks noGrp="1" noChangeArrowheads="1"/>
          </p:cNvSpPr>
          <p:nvPr>
            <p:ph type="body" idx="1"/>
          </p:nvPr>
        </p:nvSpPr>
        <p:spPr/>
        <p:txBody>
          <a:bodyPr>
            <a:normAutofit fontScale="92500" lnSpcReduction="10000"/>
          </a:bodyPr>
          <a:lstStyle/>
          <a:p>
            <a:r>
              <a:rPr lang="en-US">
                <a:ea typeface="ＭＳ Ｐゴシック" charset="-128"/>
                <a:cs typeface="ＭＳ Ｐゴシック" charset="-128"/>
              </a:rPr>
              <a:t>G = (N,E)</a:t>
            </a:r>
          </a:p>
          <a:p>
            <a:pPr lvl="1"/>
            <a:r>
              <a:rPr lang="en-US"/>
              <a:t>N are processing nodes</a:t>
            </a:r>
          </a:p>
          <a:p>
            <a:pPr lvl="1"/>
            <a:r>
              <a:rPr lang="en-US"/>
              <a:t>E are bidirectional communication links</a:t>
            </a:r>
          </a:p>
          <a:p>
            <a:r>
              <a:rPr lang="en-US">
                <a:ea typeface="ＭＳ Ｐゴシック" charset="-128"/>
                <a:cs typeface="ＭＳ Ｐゴシック" charset="-128"/>
              </a:rPr>
              <a:t>Each processor has its own memory</a:t>
            </a:r>
          </a:p>
          <a:p>
            <a:r>
              <a:rPr lang="en-US">
                <a:ea typeface="ＭＳ Ｐゴシック" charset="-128"/>
                <a:cs typeface="ＭＳ Ｐゴシック" charset="-128"/>
              </a:rPr>
              <a:t>No shared memory is available</a:t>
            </a:r>
          </a:p>
          <a:p>
            <a:r>
              <a:rPr lang="en-US">
                <a:ea typeface="ＭＳ Ｐゴシック" charset="-128"/>
                <a:cs typeface="ＭＳ Ｐゴシック" charset="-128"/>
              </a:rPr>
              <a:t>Network operation may be synchronous or asynchronous</a:t>
            </a:r>
          </a:p>
          <a:p>
            <a:r>
              <a:rPr lang="en-US">
                <a:ea typeface="ＭＳ Ｐゴシック" charset="-128"/>
                <a:cs typeface="ＭＳ Ｐゴシック" charset="-128"/>
              </a:rPr>
              <a:t>Requires communication primitives</a:t>
            </a:r>
          </a:p>
          <a:p>
            <a:pPr lvl="1"/>
            <a:r>
              <a:rPr lang="en-US"/>
              <a:t>Send (X, i)</a:t>
            </a:r>
          </a:p>
          <a:p>
            <a:pPr lvl="1"/>
            <a:r>
              <a:rPr lang="en-US"/>
              <a:t>Receive (Y, j)</a:t>
            </a:r>
          </a:p>
          <a:p>
            <a:r>
              <a:rPr lang="en-US">
                <a:ea typeface="ＭＳ Ｐゴシック" charset="-128"/>
                <a:cs typeface="ＭＳ Ｐゴシック" charset="-128"/>
              </a:rPr>
              <a:t>Captures message passing model for algorithm design</a:t>
            </a:r>
          </a:p>
        </p:txBody>
      </p:sp>
      <p:sp>
        <p:nvSpPr>
          <p:cNvPr id="13322" name="Rectangle 5"/>
          <p:cNvSpPr>
            <a:spLocks noChangeAspect="1" noChangeArrowheads="1"/>
          </p:cNvSpPr>
          <p:nvPr/>
        </p:nvSpPr>
        <p:spPr bwMode="auto">
          <a:xfrm>
            <a:off x="6934200" y="193198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31</a:t>
            </a:r>
            <a:endParaRPr lang="en-US" sz="1200">
              <a:latin typeface="Tahoma" charset="0"/>
              <a:ea typeface="Times New Roman" charset="0"/>
              <a:cs typeface="Times New Roman" charset="0"/>
            </a:endParaRPr>
          </a:p>
        </p:txBody>
      </p:sp>
      <p:sp>
        <p:nvSpPr>
          <p:cNvPr id="13323" name="Rectangle 6"/>
          <p:cNvSpPr>
            <a:spLocks noChangeAspect="1" noChangeArrowheads="1"/>
          </p:cNvSpPr>
          <p:nvPr/>
        </p:nvSpPr>
        <p:spPr bwMode="auto">
          <a:xfrm>
            <a:off x="6934200" y="29543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N1</a:t>
            </a:r>
            <a:endParaRPr lang="en-US" sz="1200">
              <a:latin typeface="Tahoma" charset="0"/>
              <a:ea typeface="Times New Roman" charset="0"/>
              <a:cs typeface="Times New Roman" charset="0"/>
            </a:endParaRPr>
          </a:p>
        </p:txBody>
      </p:sp>
      <p:sp>
        <p:nvSpPr>
          <p:cNvPr id="13324" name="Rectangle 7"/>
          <p:cNvSpPr>
            <a:spLocks noChangeAspect="1" noChangeArrowheads="1"/>
          </p:cNvSpPr>
          <p:nvPr/>
        </p:nvSpPr>
        <p:spPr bwMode="auto">
          <a:xfrm>
            <a:off x="6934200" y="12779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11</a:t>
            </a:r>
            <a:endParaRPr lang="en-US" sz="1200">
              <a:latin typeface="Tahoma" charset="0"/>
              <a:ea typeface="Times New Roman" charset="0"/>
              <a:cs typeface="Times New Roman" charset="0"/>
            </a:endParaRPr>
          </a:p>
        </p:txBody>
      </p:sp>
      <p:sp>
        <p:nvSpPr>
          <p:cNvPr id="13325" name="Rectangle 8"/>
          <p:cNvSpPr>
            <a:spLocks noChangeAspect="1" noChangeArrowheads="1"/>
          </p:cNvSpPr>
          <p:nvPr/>
        </p:nvSpPr>
        <p:spPr bwMode="auto">
          <a:xfrm>
            <a:off x="6934200" y="1604963"/>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21</a:t>
            </a:r>
            <a:endParaRPr lang="en-US" sz="1200">
              <a:latin typeface="Tahoma" charset="0"/>
              <a:ea typeface="Times New Roman" charset="0"/>
              <a:cs typeface="Times New Roman" charset="0"/>
            </a:endParaRPr>
          </a:p>
        </p:txBody>
      </p:sp>
      <p:sp>
        <p:nvSpPr>
          <p:cNvPr id="13326" name="Text Box 9"/>
          <p:cNvSpPr txBox="1">
            <a:spLocks noChangeAspect="1" noChangeArrowheads="1"/>
          </p:cNvSpPr>
          <p:nvPr/>
        </p:nvSpPr>
        <p:spPr bwMode="auto">
          <a:xfrm>
            <a:off x="7083425" y="2192338"/>
            <a:ext cx="222250" cy="554037"/>
          </a:xfrm>
          <a:prstGeom prst="rect">
            <a:avLst/>
          </a:prstGeom>
          <a:noFill/>
          <a:ln w="9525">
            <a:noFill/>
            <a:miter lim="800000"/>
            <a:headEnd/>
            <a:tailEnd/>
          </a:ln>
        </p:spPr>
        <p:txBody>
          <a:bodyPr wrap="none">
            <a:prstTxWarp prst="textNoShape">
              <a:avLst/>
            </a:prstTxWarp>
            <a:spAutoFit/>
          </a:bodyPr>
          <a:lstStyle/>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p:txBody>
      </p:sp>
      <p:sp>
        <p:nvSpPr>
          <p:cNvPr id="13327" name="Rectangle 10"/>
          <p:cNvSpPr>
            <a:spLocks noChangeAspect="1" noChangeArrowheads="1"/>
          </p:cNvSpPr>
          <p:nvPr/>
        </p:nvSpPr>
        <p:spPr bwMode="auto">
          <a:xfrm>
            <a:off x="7400925" y="193198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32</a:t>
            </a:r>
            <a:endParaRPr lang="en-US" sz="1200">
              <a:latin typeface="Tahoma" charset="0"/>
              <a:ea typeface="Times New Roman" charset="0"/>
              <a:cs typeface="Times New Roman" charset="0"/>
            </a:endParaRPr>
          </a:p>
        </p:txBody>
      </p:sp>
      <p:sp>
        <p:nvSpPr>
          <p:cNvPr id="13328" name="Rectangle 11"/>
          <p:cNvSpPr>
            <a:spLocks noChangeAspect="1" noChangeArrowheads="1"/>
          </p:cNvSpPr>
          <p:nvPr/>
        </p:nvSpPr>
        <p:spPr bwMode="auto">
          <a:xfrm>
            <a:off x="7400925" y="29543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N2</a:t>
            </a:r>
            <a:endParaRPr lang="en-US" sz="1200">
              <a:latin typeface="Tahoma" charset="0"/>
              <a:ea typeface="Times New Roman" charset="0"/>
              <a:cs typeface="Times New Roman" charset="0"/>
            </a:endParaRPr>
          </a:p>
        </p:txBody>
      </p:sp>
      <p:sp>
        <p:nvSpPr>
          <p:cNvPr id="13329" name="Rectangle 12"/>
          <p:cNvSpPr>
            <a:spLocks noChangeAspect="1" noChangeArrowheads="1"/>
          </p:cNvSpPr>
          <p:nvPr/>
        </p:nvSpPr>
        <p:spPr bwMode="auto">
          <a:xfrm>
            <a:off x="7400925" y="12779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12</a:t>
            </a:r>
            <a:endParaRPr lang="en-US" sz="1200">
              <a:latin typeface="Tahoma" charset="0"/>
              <a:ea typeface="Times New Roman" charset="0"/>
              <a:cs typeface="Times New Roman" charset="0"/>
            </a:endParaRPr>
          </a:p>
        </p:txBody>
      </p:sp>
      <p:sp>
        <p:nvSpPr>
          <p:cNvPr id="13330" name="Rectangle 13"/>
          <p:cNvSpPr>
            <a:spLocks noChangeAspect="1" noChangeArrowheads="1"/>
          </p:cNvSpPr>
          <p:nvPr/>
        </p:nvSpPr>
        <p:spPr bwMode="auto">
          <a:xfrm>
            <a:off x="7400925" y="1604963"/>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22</a:t>
            </a:r>
            <a:endParaRPr lang="en-US" sz="1200">
              <a:latin typeface="Tahoma" charset="0"/>
              <a:ea typeface="Times New Roman" charset="0"/>
              <a:cs typeface="Times New Roman" charset="0"/>
            </a:endParaRPr>
          </a:p>
        </p:txBody>
      </p:sp>
      <p:sp>
        <p:nvSpPr>
          <p:cNvPr id="13331" name="Text Box 14"/>
          <p:cNvSpPr txBox="1">
            <a:spLocks noChangeAspect="1" noChangeArrowheads="1"/>
          </p:cNvSpPr>
          <p:nvPr/>
        </p:nvSpPr>
        <p:spPr bwMode="auto">
          <a:xfrm>
            <a:off x="7550150" y="2192338"/>
            <a:ext cx="222250" cy="554037"/>
          </a:xfrm>
          <a:prstGeom prst="rect">
            <a:avLst/>
          </a:prstGeom>
          <a:noFill/>
          <a:ln w="9525">
            <a:noFill/>
            <a:miter lim="800000"/>
            <a:headEnd/>
            <a:tailEnd/>
          </a:ln>
        </p:spPr>
        <p:txBody>
          <a:bodyPr wrap="none">
            <a:prstTxWarp prst="textNoShape">
              <a:avLst/>
            </a:prstTxWarp>
            <a:spAutoFit/>
          </a:bodyPr>
          <a:lstStyle/>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p:txBody>
      </p:sp>
      <p:sp>
        <p:nvSpPr>
          <p:cNvPr id="13332" name="Rectangle 15"/>
          <p:cNvSpPr>
            <a:spLocks noChangeAspect="1" noChangeArrowheads="1"/>
          </p:cNvSpPr>
          <p:nvPr/>
        </p:nvSpPr>
        <p:spPr bwMode="auto">
          <a:xfrm>
            <a:off x="8315325" y="193198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3N</a:t>
            </a:r>
            <a:endParaRPr lang="en-US" sz="1200">
              <a:latin typeface="Tahoma" charset="0"/>
              <a:ea typeface="Times New Roman" charset="0"/>
              <a:cs typeface="Times New Roman" charset="0"/>
            </a:endParaRPr>
          </a:p>
        </p:txBody>
      </p:sp>
      <p:sp>
        <p:nvSpPr>
          <p:cNvPr id="13333" name="Rectangle 16"/>
          <p:cNvSpPr>
            <a:spLocks noChangeAspect="1" noChangeArrowheads="1"/>
          </p:cNvSpPr>
          <p:nvPr/>
        </p:nvSpPr>
        <p:spPr bwMode="auto">
          <a:xfrm>
            <a:off x="8315325" y="29543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NN</a:t>
            </a:r>
            <a:endParaRPr lang="en-US" sz="1200">
              <a:latin typeface="Tahoma" charset="0"/>
              <a:ea typeface="Times New Roman" charset="0"/>
              <a:cs typeface="Times New Roman" charset="0"/>
            </a:endParaRPr>
          </a:p>
        </p:txBody>
      </p:sp>
      <p:sp>
        <p:nvSpPr>
          <p:cNvPr id="13334" name="Rectangle 17"/>
          <p:cNvSpPr>
            <a:spLocks noChangeAspect="1" noChangeArrowheads="1"/>
          </p:cNvSpPr>
          <p:nvPr/>
        </p:nvSpPr>
        <p:spPr bwMode="auto">
          <a:xfrm>
            <a:off x="8315325" y="1277938"/>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1N</a:t>
            </a:r>
            <a:endParaRPr lang="en-US" sz="1200">
              <a:latin typeface="Tahoma" charset="0"/>
              <a:ea typeface="Times New Roman" charset="0"/>
              <a:cs typeface="Times New Roman" charset="0"/>
            </a:endParaRPr>
          </a:p>
        </p:txBody>
      </p:sp>
      <p:sp>
        <p:nvSpPr>
          <p:cNvPr id="13335" name="Rectangle 18"/>
          <p:cNvSpPr>
            <a:spLocks noChangeAspect="1" noChangeArrowheads="1"/>
          </p:cNvSpPr>
          <p:nvPr/>
        </p:nvSpPr>
        <p:spPr bwMode="auto">
          <a:xfrm>
            <a:off x="8315325" y="1604963"/>
            <a:ext cx="287338" cy="24606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1" hangingPunct="1"/>
            <a:r>
              <a:rPr lang="en-US" sz="1200">
                <a:latin typeface="Tahoma" charset="0"/>
                <a:ea typeface="Times New Roman" charset="0"/>
                <a:cs typeface="Times New Roman" charset="0"/>
              </a:rPr>
              <a:t>P</a:t>
            </a:r>
            <a:r>
              <a:rPr lang="en-US" sz="1200" baseline="-25000">
                <a:latin typeface="Tahoma" charset="0"/>
                <a:ea typeface="Times New Roman" charset="0"/>
                <a:cs typeface="Times New Roman" charset="0"/>
              </a:rPr>
              <a:t>2N</a:t>
            </a:r>
            <a:endParaRPr lang="en-US" sz="1200">
              <a:latin typeface="Tahoma" charset="0"/>
              <a:ea typeface="Times New Roman" charset="0"/>
              <a:cs typeface="Times New Roman" charset="0"/>
            </a:endParaRPr>
          </a:p>
        </p:txBody>
      </p:sp>
      <p:sp>
        <p:nvSpPr>
          <p:cNvPr id="13336" name="Text Box 19"/>
          <p:cNvSpPr txBox="1">
            <a:spLocks noChangeAspect="1" noChangeArrowheads="1"/>
          </p:cNvSpPr>
          <p:nvPr/>
        </p:nvSpPr>
        <p:spPr bwMode="auto">
          <a:xfrm>
            <a:off x="8464550" y="2192338"/>
            <a:ext cx="222250" cy="554037"/>
          </a:xfrm>
          <a:prstGeom prst="rect">
            <a:avLst/>
          </a:prstGeom>
          <a:noFill/>
          <a:ln w="9525">
            <a:noFill/>
            <a:miter lim="800000"/>
            <a:headEnd/>
            <a:tailEnd/>
          </a:ln>
        </p:spPr>
        <p:txBody>
          <a:bodyPr wrap="none">
            <a:prstTxWarp prst="textNoShape">
              <a:avLst/>
            </a:prstTxWarp>
            <a:spAutoFit/>
          </a:bodyPr>
          <a:lstStyle/>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a:p>
            <a:pPr algn="l" eaLnBrk="1" hangingPunct="1"/>
            <a:r>
              <a:rPr lang="en-US" sz="1000">
                <a:latin typeface="Tahoma" charset="0"/>
                <a:ea typeface="Times New Roman" charset="0"/>
                <a:cs typeface="Times New Roman" charset="0"/>
              </a:rPr>
              <a:t>.</a:t>
            </a:r>
          </a:p>
        </p:txBody>
      </p:sp>
      <p:sp>
        <p:nvSpPr>
          <p:cNvPr id="26"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27"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a:t>
            </a:fld>
            <a:endParaRPr lang="en-US" dirty="0"/>
          </a:p>
        </p:txBody>
      </p:sp>
    </p:spTree>
    <p:extLst>
      <p:ext uri="{BB962C8B-B14F-4D97-AF65-F5344CB8AC3E}">
        <p14:creationId xmlns:p14="http://schemas.microsoft.com/office/powerpoint/2010/main" val="30218430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38125" y="5024"/>
            <a:ext cx="8905875" cy="985576"/>
          </a:xfrm>
        </p:spPr>
        <p:txBody>
          <a:bodyPr/>
          <a:lstStyle/>
          <a:p>
            <a:r>
              <a:rPr lang="en-US" dirty="0" smtClean="0">
                <a:ea typeface="ＭＳ Ｐゴシック" charset="-128"/>
                <a:cs typeface="ＭＳ Ｐゴシック" charset="-128"/>
              </a:rPr>
              <a:t>Parallel Data Management Patterns: Geometric Decomposition</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5329" y="1219200"/>
            <a:ext cx="8905875" cy="3200400"/>
          </a:xfrm>
        </p:spPr>
        <p:txBody>
          <a:bodyPr>
            <a:normAutofit lnSpcReduction="10000"/>
          </a:bodyPr>
          <a:lstStyle/>
          <a:p>
            <a:r>
              <a:rPr lang="en-US" b="1" dirty="0" smtClean="0">
                <a:ea typeface="ＭＳ Ｐゴシック" charset="-128"/>
                <a:cs typeface="ＭＳ Ｐゴシック" charset="-128"/>
              </a:rPr>
              <a:t>Geometric Decomposition</a:t>
            </a:r>
            <a:r>
              <a:rPr lang="en-US" dirty="0" smtClean="0">
                <a:ea typeface="ＭＳ Ｐゴシック" charset="-128"/>
                <a:cs typeface="ＭＳ Ｐゴシック" charset="-128"/>
              </a:rPr>
              <a:t> – arranges data into </a:t>
            </a:r>
            <a:r>
              <a:rPr lang="en-US" dirty="0" err="1" smtClean="0">
                <a:ea typeface="ＭＳ Ｐゴシック" charset="-128"/>
                <a:cs typeface="ＭＳ Ｐゴシック" charset="-128"/>
              </a:rPr>
              <a:t>subcollections</a:t>
            </a:r>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Overlapping and non-overlapping decompositions are possible</a:t>
            </a:r>
          </a:p>
          <a:p>
            <a:r>
              <a:rPr lang="en-US" dirty="0" smtClean="0">
                <a:ea typeface="ＭＳ Ｐゴシック" charset="-128"/>
                <a:cs typeface="ＭＳ Ｐゴシック" charset="-128"/>
              </a:rPr>
              <a:t>This pattern doesn’t necessarily move data, it just gives us another view of it</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87" y="4267200"/>
            <a:ext cx="6705600" cy="2021265"/>
          </a:xfrm>
          <a:prstGeom prst="rect">
            <a:avLst/>
          </a:prstGeom>
        </p:spPr>
      </p:pic>
    </p:spTree>
    <p:extLst>
      <p:ext uri="{BB962C8B-B14F-4D97-AF65-F5344CB8AC3E}">
        <p14:creationId xmlns:p14="http://schemas.microsoft.com/office/powerpoint/2010/main" val="1691741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Data Management Patterns: Gather</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a:xfrm>
            <a:off x="238125" y="896553"/>
            <a:ext cx="8905875" cy="3489836"/>
          </a:xfrm>
        </p:spPr>
        <p:txBody>
          <a:bodyPr>
            <a:normAutofit lnSpcReduction="10000"/>
          </a:bodyPr>
          <a:lstStyle/>
          <a:p>
            <a:r>
              <a:rPr lang="en-US" b="1" dirty="0" smtClean="0">
                <a:ea typeface="ＭＳ Ｐゴシック" charset="-128"/>
                <a:cs typeface="ＭＳ Ｐゴシック" charset="-128"/>
              </a:rPr>
              <a:t>Gather</a:t>
            </a:r>
            <a:r>
              <a:rPr lang="en-US" dirty="0" smtClean="0">
                <a:ea typeface="ＭＳ Ｐゴシック" charset="-128"/>
                <a:cs typeface="ＭＳ Ｐゴシック" charset="-128"/>
              </a:rPr>
              <a:t> reads a collection of data given a collection of indices</a:t>
            </a:r>
          </a:p>
          <a:p>
            <a:r>
              <a:rPr lang="en-US" dirty="0" smtClean="0">
                <a:ea typeface="ＭＳ Ｐゴシック" charset="-128"/>
                <a:cs typeface="ＭＳ Ｐゴシック" charset="-128"/>
              </a:rPr>
              <a:t>Think of a combination of map and random serial reads</a:t>
            </a:r>
          </a:p>
          <a:p>
            <a:r>
              <a:rPr lang="en-US" dirty="0" smtClean="0">
                <a:ea typeface="ＭＳ Ｐゴシック" charset="-128"/>
                <a:cs typeface="ＭＳ Ｐゴシック" charset="-128"/>
              </a:rPr>
              <a:t>The output collection shares the same type as the input collection, but it share the same shape as the indices collection</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386387"/>
            <a:ext cx="7620000" cy="1738947"/>
          </a:xfrm>
          <a:prstGeom prst="rect">
            <a:avLst/>
          </a:prstGeom>
        </p:spPr>
      </p:pic>
    </p:spTree>
    <p:extLst>
      <p:ext uri="{BB962C8B-B14F-4D97-AF65-F5344CB8AC3E}">
        <p14:creationId xmlns:p14="http://schemas.microsoft.com/office/powerpoint/2010/main" val="1691741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Parallel Data Management Patterns: Scatter</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Scatter</a:t>
            </a:r>
            <a:r>
              <a:rPr lang="en-US" dirty="0" smtClean="0">
                <a:ea typeface="ＭＳ Ｐゴシック" charset="-128"/>
                <a:cs typeface="ＭＳ Ｐゴシック" charset="-128"/>
              </a:rPr>
              <a:t> is the inverse of gather</a:t>
            </a:r>
          </a:p>
          <a:p>
            <a:r>
              <a:rPr lang="en-US" dirty="0" smtClean="0">
                <a:ea typeface="ＭＳ Ｐゴシック" charset="-128"/>
                <a:cs typeface="ＭＳ Ｐゴシック" charset="-128"/>
              </a:rPr>
              <a:t>A set of input and indices is required, but each element of the input is written to the output at the given index instead of read from the input at the given index</a:t>
            </a:r>
          </a:p>
          <a:p>
            <a:r>
              <a:rPr lang="en-US" dirty="0" smtClean="0">
                <a:ea typeface="ＭＳ Ｐゴシック" charset="-128"/>
                <a:cs typeface="ＭＳ Ｐゴシック" charset="-128"/>
              </a:rPr>
              <a:t>Race conditions can occur when we have two writes to the same location! </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648200"/>
            <a:ext cx="7162800" cy="1684551"/>
          </a:xfrm>
          <a:prstGeom prst="rect">
            <a:avLst/>
          </a:prstGeom>
        </p:spPr>
      </p:pic>
    </p:spTree>
    <p:extLst>
      <p:ext uri="{BB962C8B-B14F-4D97-AF65-F5344CB8AC3E}">
        <p14:creationId xmlns:p14="http://schemas.microsoft.com/office/powerpoint/2010/main" val="1691741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Other Parallel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Superscalar Sequences</a:t>
            </a:r>
            <a:r>
              <a:rPr lang="en-US" dirty="0" smtClean="0">
                <a:ea typeface="ＭＳ Ｐゴシック" charset="-128"/>
                <a:cs typeface="ＭＳ Ｐゴシック" charset="-128"/>
              </a:rPr>
              <a:t>: write a sequence of tasks, ordered only by dependencies</a:t>
            </a:r>
          </a:p>
          <a:p>
            <a:r>
              <a:rPr lang="en-US" b="1" dirty="0" smtClean="0">
                <a:ea typeface="ＭＳ Ｐゴシック" charset="-128"/>
                <a:cs typeface="ＭＳ Ｐゴシック" charset="-128"/>
              </a:rPr>
              <a:t>Futures</a:t>
            </a:r>
            <a:r>
              <a:rPr lang="en-US" dirty="0" smtClean="0">
                <a:ea typeface="ＭＳ Ｐゴシック" charset="-128"/>
                <a:cs typeface="ＭＳ Ｐゴシック" charset="-128"/>
              </a:rPr>
              <a:t>: similar to fork-join, but tasks do not need to be nested hierarchically</a:t>
            </a:r>
          </a:p>
          <a:p>
            <a:r>
              <a:rPr lang="en-US" b="1" dirty="0" smtClean="0">
                <a:ea typeface="ＭＳ Ｐゴシック" charset="-128"/>
                <a:cs typeface="ＭＳ Ｐゴシック" charset="-128"/>
              </a:rPr>
              <a:t>Speculative Selection</a:t>
            </a:r>
            <a:r>
              <a:rPr lang="en-US" dirty="0" smtClean="0">
                <a:ea typeface="ＭＳ Ｐゴシック" charset="-128"/>
                <a:cs typeface="ＭＳ Ｐゴシック" charset="-128"/>
              </a:rPr>
              <a:t>: general version of serial selection where the condition and both outcomes can all run in parallel</a:t>
            </a:r>
          </a:p>
          <a:p>
            <a:r>
              <a:rPr lang="en-US" b="1" dirty="0" err="1" smtClean="0">
                <a:ea typeface="ＭＳ Ｐゴシック" charset="-128"/>
                <a:cs typeface="ＭＳ Ｐゴシック" charset="-128"/>
              </a:rPr>
              <a:t>Workpile</a:t>
            </a:r>
            <a:r>
              <a:rPr lang="en-US" dirty="0" smtClean="0">
                <a:ea typeface="ＭＳ Ｐゴシック" charset="-128"/>
                <a:cs typeface="ＭＳ Ｐゴシック" charset="-128"/>
              </a:rPr>
              <a:t>: general map pattern where each instance of elemental function can generate more instances, adding to the “pile” of work</a:t>
            </a:r>
            <a:endParaRPr lang="en-US" b="1"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63</a:t>
            </a:fld>
            <a:endParaRPr lang="en-US" dirty="0"/>
          </a:p>
        </p:txBody>
      </p:sp>
    </p:spTree>
    <p:extLst>
      <p:ext uri="{BB962C8B-B14F-4D97-AF65-F5344CB8AC3E}">
        <p14:creationId xmlns:p14="http://schemas.microsoft.com/office/powerpoint/2010/main" val="3068429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Other Parallel Patterns</a:t>
            </a:r>
            <a:endParaRPr lang="en-US" dirty="0">
              <a:ea typeface="ＭＳ Ｐゴシック" charset="-128"/>
              <a:cs typeface="ＭＳ Ｐゴシック" charset="-128"/>
            </a:endParaRPr>
          </a:p>
        </p:txBody>
      </p:sp>
      <p:sp>
        <p:nvSpPr>
          <p:cNvPr id="45058" name="Rectangle 3"/>
          <p:cNvSpPr>
            <a:spLocks noGrp="1" noChangeArrowheads="1"/>
          </p:cNvSpPr>
          <p:nvPr>
            <p:ph type="body" idx="1"/>
          </p:nvPr>
        </p:nvSpPr>
        <p:spPr/>
        <p:txBody>
          <a:bodyPr>
            <a:normAutofit/>
          </a:bodyPr>
          <a:lstStyle/>
          <a:p>
            <a:r>
              <a:rPr lang="en-US" b="1" dirty="0" smtClean="0">
                <a:ea typeface="ＭＳ Ｐゴシック" charset="-128"/>
                <a:cs typeface="ＭＳ Ｐゴシック" charset="-128"/>
              </a:rPr>
              <a:t>Search</a:t>
            </a:r>
            <a:r>
              <a:rPr lang="en-US" dirty="0" smtClean="0">
                <a:ea typeface="ＭＳ Ｐゴシック" charset="-128"/>
                <a:cs typeface="ＭＳ Ｐゴシック" charset="-128"/>
              </a:rPr>
              <a:t>:</a:t>
            </a:r>
            <a:r>
              <a:rPr lang="en-US" dirty="0">
                <a:ea typeface="ＭＳ Ｐゴシック" charset="-128"/>
                <a:cs typeface="ＭＳ Ｐゴシック" charset="-128"/>
              </a:rPr>
              <a:t> </a:t>
            </a:r>
            <a:r>
              <a:rPr lang="en-US" dirty="0" smtClean="0">
                <a:ea typeface="ＭＳ Ｐゴシック" charset="-128"/>
                <a:cs typeface="ＭＳ Ｐゴシック" charset="-128"/>
              </a:rPr>
              <a:t>finds some data in a collection that meets some criteria</a:t>
            </a:r>
          </a:p>
          <a:p>
            <a:r>
              <a:rPr lang="en-US" b="1" dirty="0" smtClean="0">
                <a:ea typeface="ＭＳ Ｐゴシック" charset="-128"/>
                <a:cs typeface="ＭＳ Ｐゴシック" charset="-128"/>
              </a:rPr>
              <a:t>Segmentation</a:t>
            </a:r>
            <a:r>
              <a:rPr lang="en-US" dirty="0" smtClean="0">
                <a:ea typeface="ＭＳ Ｐゴシック" charset="-128"/>
                <a:cs typeface="ＭＳ Ｐゴシック" charset="-128"/>
              </a:rPr>
              <a:t>: operations on subdivided, non-overlapping, non-uniformly sized partitions of 1D collections </a:t>
            </a:r>
          </a:p>
          <a:p>
            <a:r>
              <a:rPr lang="en-US" b="1" dirty="0" smtClean="0">
                <a:ea typeface="ＭＳ Ｐゴシック" charset="-128"/>
                <a:cs typeface="ＭＳ Ｐゴシック" charset="-128"/>
              </a:rPr>
              <a:t>Expand</a:t>
            </a:r>
            <a:r>
              <a:rPr lang="en-US" dirty="0" smtClean="0">
                <a:ea typeface="ＭＳ Ｐゴシック" charset="-128"/>
                <a:cs typeface="ＭＳ Ｐゴシック" charset="-128"/>
              </a:rPr>
              <a:t>: a combination of pack and map</a:t>
            </a:r>
          </a:p>
          <a:p>
            <a:r>
              <a:rPr lang="en-US" b="1" dirty="0" smtClean="0">
                <a:ea typeface="ＭＳ Ｐゴシック" charset="-128"/>
                <a:cs typeface="ＭＳ Ｐゴシック" charset="-128"/>
              </a:rPr>
              <a:t>Category Reduction</a:t>
            </a:r>
            <a:r>
              <a:rPr lang="en-US" dirty="0" smtClean="0">
                <a:ea typeface="ＭＳ Ｐゴシック" charset="-128"/>
                <a:cs typeface="ＭＳ Ｐゴシック" charset="-128"/>
              </a:rPr>
              <a:t>: Given a collection of elements each with a label, find all elements with same label and reduce them</a:t>
            </a:r>
            <a:endParaRPr lang="en-US" b="1" dirty="0" smtClean="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64</a:t>
            </a:fld>
            <a:endParaRPr lang="en-US" dirty="0"/>
          </a:p>
        </p:txBody>
      </p:sp>
    </p:spTree>
    <p:extLst>
      <p:ext uri="{BB962C8B-B14F-4D97-AF65-F5344CB8AC3E}">
        <p14:creationId xmlns:p14="http://schemas.microsoft.com/office/powerpoint/2010/main" val="290618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Programming Model Support for Patterns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14400"/>
            <a:ext cx="8649335" cy="5105400"/>
          </a:xfrm>
          <a:prstGeom prst="rect">
            <a:avLst/>
          </a:prstGeom>
        </p:spPr>
      </p:pic>
    </p:spTree>
    <p:extLst>
      <p:ext uri="{BB962C8B-B14F-4D97-AF65-F5344CB8AC3E}">
        <p14:creationId xmlns:p14="http://schemas.microsoft.com/office/powerpoint/2010/main" val="3068429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38125" y="-25167"/>
            <a:ext cx="8905875" cy="874346"/>
          </a:xfrm>
        </p:spPr>
        <p:txBody>
          <a:bodyPr/>
          <a:lstStyle/>
          <a:p>
            <a:r>
              <a:rPr lang="en-US" dirty="0" smtClean="0">
                <a:ea typeface="ＭＳ Ｐゴシック" charset="-128"/>
                <a:cs typeface="ＭＳ Ｐゴシック" charset="-128"/>
              </a:rPr>
              <a:t>Programming Model Support for Patterns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019" y="685800"/>
            <a:ext cx="4433582" cy="5834594"/>
          </a:xfrm>
          <a:prstGeom prst="rect">
            <a:avLst/>
          </a:prstGeom>
        </p:spPr>
      </p:pic>
    </p:spTree>
    <p:extLst>
      <p:ext uri="{BB962C8B-B14F-4D97-AF65-F5344CB8AC3E}">
        <p14:creationId xmlns:p14="http://schemas.microsoft.com/office/powerpoint/2010/main" val="1556759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ea typeface="ＭＳ Ｐゴシック" charset="-128"/>
                <a:cs typeface="ＭＳ Ｐゴシック" charset="-128"/>
              </a:rPr>
              <a:t>Programming Model Support for Patterns</a:t>
            </a:r>
            <a:endParaRPr lang="en-US" dirty="0">
              <a:ea typeface="ＭＳ Ｐゴシック" charset="-128"/>
              <a:cs typeface="ＭＳ Ｐゴシック" charset="-128"/>
            </a:endParaRP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4400"/>
            <a:ext cx="8024246" cy="4782127"/>
          </a:xfrm>
          <a:prstGeom prst="rect">
            <a:avLst/>
          </a:prstGeom>
        </p:spPr>
      </p:pic>
    </p:spTree>
    <p:extLst>
      <p:ext uri="{BB962C8B-B14F-4D97-AF65-F5344CB8AC3E}">
        <p14:creationId xmlns:p14="http://schemas.microsoft.com/office/powerpoint/2010/main" val="20127114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Pattern</a:t>
            </a:r>
            <a:endParaRPr lang="en-US" dirty="0"/>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68</a:t>
            </a:fld>
            <a:endParaRPr lang="en-US"/>
          </a:p>
        </p:txBody>
      </p:sp>
    </p:spTree>
    <p:extLst>
      <p:ext uri="{BB962C8B-B14F-4D97-AF65-F5344CB8AC3E}">
        <p14:creationId xmlns:p14="http://schemas.microsoft.com/office/powerpoint/2010/main" val="35592785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Pattern - Overview</a:t>
            </a:r>
            <a:endParaRPr lang="en-US" dirty="0"/>
          </a:p>
        </p:txBody>
      </p:sp>
      <p:sp>
        <p:nvSpPr>
          <p:cNvPr id="3" name="Content Placeholder 2"/>
          <p:cNvSpPr>
            <a:spLocks noGrp="1"/>
          </p:cNvSpPr>
          <p:nvPr>
            <p:ph idx="1"/>
          </p:nvPr>
        </p:nvSpPr>
        <p:spPr/>
        <p:txBody>
          <a:bodyPr>
            <a:normAutofit/>
          </a:bodyPr>
          <a:lstStyle/>
          <a:p>
            <a:r>
              <a:rPr lang="en-US" dirty="0" smtClean="0"/>
              <a:t>Map</a:t>
            </a:r>
          </a:p>
          <a:p>
            <a:r>
              <a:rPr lang="en-US" dirty="0" smtClean="0"/>
              <a:t>Optimizations</a:t>
            </a:r>
          </a:p>
          <a:p>
            <a:pPr lvl="1"/>
            <a:r>
              <a:rPr lang="en-US" dirty="0" smtClean="0"/>
              <a:t>Sequences of Maps</a:t>
            </a:r>
          </a:p>
          <a:p>
            <a:pPr lvl="1"/>
            <a:r>
              <a:rPr lang="en-US" dirty="0" smtClean="0"/>
              <a:t>Code Fusion</a:t>
            </a:r>
          </a:p>
          <a:p>
            <a:pPr lvl="1"/>
            <a:r>
              <a:rPr lang="en-US" dirty="0" smtClean="0"/>
              <a:t>Cache Fusion</a:t>
            </a:r>
          </a:p>
          <a:p>
            <a:r>
              <a:rPr lang="en-US" dirty="0" smtClean="0"/>
              <a:t>Related Patterns</a:t>
            </a:r>
          </a:p>
          <a:p>
            <a:r>
              <a:rPr lang="en-US" dirty="0" smtClean="0"/>
              <a:t>Example Implementation: Scaled Vector Addition (SAXPY)</a:t>
            </a:r>
          </a:p>
          <a:p>
            <a:pPr lvl="1"/>
            <a:r>
              <a:rPr lang="en-US" dirty="0" smtClean="0"/>
              <a:t>Problem Description</a:t>
            </a:r>
          </a:p>
          <a:p>
            <a:pPr lvl="1"/>
            <a:r>
              <a:rPr lang="en-US" dirty="0" smtClean="0"/>
              <a:t>Various Implementations</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69</a:t>
            </a:fld>
            <a:endParaRPr lang="en-US"/>
          </a:p>
        </p:txBody>
      </p:sp>
    </p:spTree>
    <p:extLst>
      <p:ext uri="{BB962C8B-B14F-4D97-AF65-F5344CB8AC3E}">
        <p14:creationId xmlns:p14="http://schemas.microsoft.com/office/powerpoint/2010/main" val="1839393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r>
              <a:rPr lang="en-US">
                <a:ea typeface="ＭＳ Ｐゴシック" charset="-128"/>
                <a:cs typeface="ＭＳ Ｐゴシック" charset="-128"/>
              </a:rPr>
              <a:t>Parallelism</a:t>
            </a:r>
          </a:p>
        </p:txBody>
      </p:sp>
      <p:sp>
        <p:nvSpPr>
          <p:cNvPr id="14338" name="Rectangle 3"/>
          <p:cNvSpPr>
            <a:spLocks noGrp="1" noChangeArrowheads="1"/>
          </p:cNvSpPr>
          <p:nvPr>
            <p:ph type="body" idx="1"/>
          </p:nvPr>
        </p:nvSpPr>
        <p:spPr/>
        <p:txBody>
          <a:bodyPr>
            <a:normAutofit lnSpcReduction="10000"/>
          </a:bodyPr>
          <a:lstStyle/>
          <a:p>
            <a:r>
              <a:rPr lang="en-US">
                <a:ea typeface="ＭＳ Ｐゴシック" charset="-128"/>
                <a:cs typeface="ＭＳ Ｐゴシック" charset="-128"/>
              </a:rPr>
              <a:t>Ability to execute different parts of a computation concurrently on different machines</a:t>
            </a:r>
          </a:p>
          <a:p>
            <a:r>
              <a:rPr lang="en-US">
                <a:ea typeface="ＭＳ Ｐゴシック" charset="-128"/>
                <a:cs typeface="ＭＳ Ｐゴシック" charset="-128"/>
              </a:rPr>
              <a:t>Why do you want parallelism?</a:t>
            </a:r>
          </a:p>
          <a:p>
            <a:pPr lvl="1"/>
            <a:r>
              <a:rPr lang="en-US"/>
              <a:t>Shorter running time or handling more work</a:t>
            </a:r>
          </a:p>
          <a:p>
            <a:r>
              <a:rPr lang="en-US">
                <a:ea typeface="ＭＳ Ｐゴシック" charset="-128"/>
                <a:cs typeface="ＭＳ Ｐゴシック" charset="-128"/>
              </a:rPr>
              <a:t>What is being parallelized?</a:t>
            </a:r>
          </a:p>
          <a:p>
            <a:pPr lvl="1"/>
            <a:r>
              <a:rPr lang="en-US"/>
              <a:t>Task: instruction, statement, procedure, …</a:t>
            </a:r>
          </a:p>
          <a:p>
            <a:pPr lvl="1"/>
            <a:r>
              <a:rPr lang="en-US"/>
              <a:t>Data: data flow, size, replication</a:t>
            </a:r>
          </a:p>
          <a:p>
            <a:pPr lvl="1"/>
            <a:r>
              <a:rPr lang="en-US"/>
              <a:t>Parallelism granularity</a:t>
            </a:r>
          </a:p>
          <a:p>
            <a:pPr lvl="2"/>
            <a:r>
              <a:rPr lang="en-US"/>
              <a:t>Coarse-grain versus fine-grainded</a:t>
            </a:r>
          </a:p>
          <a:p>
            <a:r>
              <a:rPr lang="en-US">
                <a:ea typeface="ＭＳ Ｐゴシック" charset="-128"/>
                <a:cs typeface="ＭＳ Ｐゴシック" charset="-128"/>
              </a:rPr>
              <a:t>Thinking about parallelism</a:t>
            </a:r>
          </a:p>
          <a:p>
            <a:r>
              <a:rPr lang="en-US">
                <a:ea typeface="ＭＳ Ｐゴシック" charset="-128"/>
                <a:cs typeface="ＭＳ Ｐゴシック" charset="-128"/>
              </a:rPr>
              <a:t>Evaluation</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7</a:t>
            </a:fld>
            <a:endParaRPr lang="en-US" dirty="0"/>
          </a:p>
        </p:txBody>
      </p:sp>
    </p:spTree>
    <p:extLst>
      <p:ext uri="{BB962C8B-B14F-4D97-AF65-F5344CB8AC3E}">
        <p14:creationId xmlns:p14="http://schemas.microsoft.com/office/powerpoint/2010/main" val="25401746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idx="1"/>
          </p:nvPr>
        </p:nvSpPr>
        <p:spPr/>
        <p:txBody>
          <a:bodyPr/>
          <a:lstStyle/>
          <a:p>
            <a:r>
              <a:rPr lang="en-US" dirty="0" smtClean="0"/>
              <a:t>“Do the same thing many times”</a:t>
            </a:r>
          </a:p>
          <a:p>
            <a:pPr marL="0" indent="0">
              <a:buNone/>
            </a:pPr>
            <a:r>
              <a:rPr lang="en-US" dirty="0"/>
              <a:t>	</a:t>
            </a:r>
            <a:r>
              <a:rPr lang="en-US" dirty="0" smtClean="0"/>
              <a:t>	</a:t>
            </a:r>
            <a:r>
              <a:rPr lang="en-US" dirty="0" err="1" smtClean="0">
                <a:latin typeface="Courier New"/>
                <a:cs typeface="Courier New"/>
              </a:rPr>
              <a:t>foreach</a:t>
            </a:r>
            <a:r>
              <a:rPr lang="en-US" dirty="0" smtClean="0">
                <a:latin typeface="Courier New"/>
                <a:cs typeface="Courier New"/>
              </a:rPr>
              <a:t> </a:t>
            </a:r>
            <a:r>
              <a:rPr lang="en-US" dirty="0" err="1" smtClean="0">
                <a:latin typeface="Courier New"/>
                <a:cs typeface="Courier New"/>
              </a:rPr>
              <a:t>i</a:t>
            </a:r>
            <a:r>
              <a:rPr lang="en-US" dirty="0" smtClean="0">
                <a:latin typeface="Courier New"/>
                <a:cs typeface="Courier New"/>
              </a:rPr>
              <a:t> in foo:</a:t>
            </a:r>
          </a:p>
          <a:p>
            <a:pPr marL="0" indent="0">
              <a:buNone/>
            </a:pPr>
            <a:r>
              <a:rPr lang="en-US" dirty="0">
                <a:latin typeface="Courier New"/>
                <a:cs typeface="Courier New"/>
              </a:rPr>
              <a:t>	</a:t>
            </a:r>
            <a:r>
              <a:rPr lang="en-US" dirty="0" smtClean="0">
                <a:latin typeface="Courier New"/>
                <a:cs typeface="Courier New"/>
              </a:rPr>
              <a:t>		do something</a:t>
            </a:r>
          </a:p>
          <a:p>
            <a:r>
              <a:rPr lang="en-US" dirty="0" smtClean="0"/>
              <a:t>	</a:t>
            </a:r>
            <a:r>
              <a:rPr lang="en-US" dirty="0" smtClean="0"/>
              <a:t>Applies </a:t>
            </a:r>
            <a:r>
              <a:rPr lang="en-US" dirty="0" smtClean="0"/>
              <a:t>a </a:t>
            </a:r>
            <a:r>
              <a:rPr lang="en-US" dirty="0" smtClean="0"/>
              <a:t>function to </a:t>
            </a:r>
            <a:r>
              <a:rPr lang="en-US" dirty="0" smtClean="0"/>
              <a:t>each element in a list and 	returns a list of results</a:t>
            </a: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70</a:t>
            </a:fld>
            <a:endParaRPr lang="en-US"/>
          </a:p>
        </p:txBody>
      </p:sp>
    </p:spTree>
    <p:extLst>
      <p:ext uri="{BB962C8B-B14F-4D97-AF65-F5344CB8AC3E}">
        <p14:creationId xmlns:p14="http://schemas.microsoft.com/office/powerpoint/2010/main" val="12020385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Maps</a:t>
            </a:r>
            <a:endParaRPr lang="en-US" dirty="0"/>
          </a:p>
        </p:txBody>
      </p:sp>
      <p:sp>
        <p:nvSpPr>
          <p:cNvPr id="7" name="Text Placeholder 6"/>
          <p:cNvSpPr>
            <a:spLocks noGrp="1"/>
          </p:cNvSpPr>
          <p:nvPr>
            <p:ph type="body" idx="1"/>
          </p:nvPr>
        </p:nvSpPr>
        <p:spPr/>
        <p:txBody>
          <a:bodyPr/>
          <a:lstStyle/>
          <a:p>
            <a:r>
              <a:rPr lang="en-US" dirty="0" smtClean="0"/>
              <a:t>Add 1 to every item in an array</a:t>
            </a:r>
            <a:endParaRPr lang="en-US" dirty="0"/>
          </a:p>
        </p:txBody>
      </p:sp>
      <p:sp>
        <p:nvSpPr>
          <p:cNvPr id="9" name="Text Placeholder 8"/>
          <p:cNvSpPr>
            <a:spLocks noGrp="1"/>
          </p:cNvSpPr>
          <p:nvPr>
            <p:ph type="body" sz="quarter" idx="3"/>
          </p:nvPr>
        </p:nvSpPr>
        <p:spPr/>
        <p:txBody>
          <a:bodyPr/>
          <a:lstStyle/>
          <a:p>
            <a:r>
              <a:rPr lang="en-US" dirty="0" smtClean="0"/>
              <a:t>Double every item in an array</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71</a:t>
            </a:fld>
            <a:endParaRPr lang="en-US"/>
          </a:p>
        </p:txBody>
      </p:sp>
      <p:sp>
        <p:nvSpPr>
          <p:cNvPr id="31" name="Rectangle 30"/>
          <p:cNvSpPr/>
          <p:nvPr/>
        </p:nvSpPr>
        <p:spPr>
          <a:xfrm>
            <a:off x="2286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32" name="Rectangle 31"/>
          <p:cNvSpPr/>
          <p:nvPr/>
        </p:nvSpPr>
        <p:spPr>
          <a:xfrm>
            <a:off x="7620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33" name="Rectangle 32"/>
          <p:cNvSpPr/>
          <p:nvPr/>
        </p:nvSpPr>
        <p:spPr>
          <a:xfrm>
            <a:off x="12954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5</a:t>
            </a:r>
            <a:endParaRPr lang="en-US" sz="2200" b="1" dirty="0" smtClean="0"/>
          </a:p>
        </p:txBody>
      </p:sp>
      <p:sp>
        <p:nvSpPr>
          <p:cNvPr id="34" name="Rectangle 33"/>
          <p:cNvSpPr/>
          <p:nvPr/>
        </p:nvSpPr>
        <p:spPr>
          <a:xfrm>
            <a:off x="18288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35" name="Rectangle 34"/>
          <p:cNvSpPr/>
          <p:nvPr/>
        </p:nvSpPr>
        <p:spPr>
          <a:xfrm>
            <a:off x="23622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36" name="Rectangle 35"/>
          <p:cNvSpPr/>
          <p:nvPr/>
        </p:nvSpPr>
        <p:spPr>
          <a:xfrm>
            <a:off x="28956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37" name="Rectangle 36"/>
          <p:cNvSpPr/>
          <p:nvPr/>
        </p:nvSpPr>
        <p:spPr>
          <a:xfrm>
            <a:off x="2286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38" name="Rectangle 37"/>
          <p:cNvSpPr/>
          <p:nvPr/>
        </p:nvSpPr>
        <p:spPr>
          <a:xfrm>
            <a:off x="7620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39" name="Rectangle 38"/>
          <p:cNvSpPr/>
          <p:nvPr/>
        </p:nvSpPr>
        <p:spPr>
          <a:xfrm>
            <a:off x="12954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40" name="Rectangle 39"/>
          <p:cNvSpPr/>
          <p:nvPr/>
        </p:nvSpPr>
        <p:spPr>
          <a:xfrm>
            <a:off x="18288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41" name="Rectangle 40"/>
          <p:cNvSpPr/>
          <p:nvPr/>
        </p:nvSpPr>
        <p:spPr>
          <a:xfrm>
            <a:off x="23622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42" name="Rectangle 41"/>
          <p:cNvSpPr/>
          <p:nvPr/>
        </p:nvSpPr>
        <p:spPr>
          <a:xfrm>
            <a:off x="28956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43" name="Rectangle 42"/>
          <p:cNvSpPr/>
          <p:nvPr/>
        </p:nvSpPr>
        <p:spPr>
          <a:xfrm>
            <a:off x="2286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44" name="Rectangle 43"/>
          <p:cNvSpPr/>
          <p:nvPr/>
        </p:nvSpPr>
        <p:spPr>
          <a:xfrm>
            <a:off x="7620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5</a:t>
            </a:r>
            <a:endParaRPr lang="en-US" sz="2200" b="1" dirty="0" smtClean="0"/>
          </a:p>
        </p:txBody>
      </p:sp>
      <p:sp>
        <p:nvSpPr>
          <p:cNvPr id="45" name="Rectangle 44"/>
          <p:cNvSpPr/>
          <p:nvPr/>
        </p:nvSpPr>
        <p:spPr>
          <a:xfrm>
            <a:off x="12954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6</a:t>
            </a:r>
            <a:endParaRPr lang="en-US" sz="2200" b="1" dirty="0" smtClean="0"/>
          </a:p>
        </p:txBody>
      </p:sp>
      <p:sp>
        <p:nvSpPr>
          <p:cNvPr id="46" name="Rectangle 45"/>
          <p:cNvSpPr/>
          <p:nvPr/>
        </p:nvSpPr>
        <p:spPr>
          <a:xfrm>
            <a:off x="18288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47" name="Rectangle 46"/>
          <p:cNvSpPr/>
          <p:nvPr/>
        </p:nvSpPr>
        <p:spPr>
          <a:xfrm>
            <a:off x="23622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2</a:t>
            </a:r>
            <a:endParaRPr lang="en-US" sz="2200" b="1" dirty="0" smtClean="0"/>
          </a:p>
        </p:txBody>
      </p:sp>
      <p:sp>
        <p:nvSpPr>
          <p:cNvPr id="48" name="Rectangle 47"/>
          <p:cNvSpPr/>
          <p:nvPr/>
        </p:nvSpPr>
        <p:spPr>
          <a:xfrm>
            <a:off x="28956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cxnSp>
        <p:nvCxnSpPr>
          <p:cNvPr id="49" name="Straight Arrow Connector 48"/>
          <p:cNvCxnSpPr/>
          <p:nvPr/>
        </p:nvCxnSpPr>
        <p:spPr>
          <a:xfrm>
            <a:off x="4572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9906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15240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20574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25908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31242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9" name="Rectangle 78"/>
          <p:cNvSpPr/>
          <p:nvPr/>
        </p:nvSpPr>
        <p:spPr>
          <a:xfrm>
            <a:off x="47244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80" name="Rectangle 79"/>
          <p:cNvSpPr/>
          <p:nvPr/>
        </p:nvSpPr>
        <p:spPr>
          <a:xfrm>
            <a:off x="52578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81" name="Rectangle 80"/>
          <p:cNvSpPr/>
          <p:nvPr/>
        </p:nvSpPr>
        <p:spPr>
          <a:xfrm>
            <a:off x="57912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82" name="Rectangle 81"/>
          <p:cNvSpPr/>
          <p:nvPr/>
        </p:nvSpPr>
        <p:spPr>
          <a:xfrm>
            <a:off x="63246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83" name="Rectangle 82"/>
          <p:cNvSpPr/>
          <p:nvPr/>
        </p:nvSpPr>
        <p:spPr>
          <a:xfrm>
            <a:off x="68580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84" name="Rectangle 83"/>
          <p:cNvSpPr/>
          <p:nvPr/>
        </p:nvSpPr>
        <p:spPr>
          <a:xfrm>
            <a:off x="7391400" y="20574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85" name="Rectangle 84"/>
          <p:cNvSpPr/>
          <p:nvPr/>
        </p:nvSpPr>
        <p:spPr>
          <a:xfrm>
            <a:off x="47244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6</a:t>
            </a:r>
            <a:endParaRPr lang="en-US" sz="2200" b="1" dirty="0" smtClean="0"/>
          </a:p>
        </p:txBody>
      </p:sp>
      <p:sp>
        <p:nvSpPr>
          <p:cNvPr id="86" name="Rectangle 85"/>
          <p:cNvSpPr/>
          <p:nvPr/>
        </p:nvSpPr>
        <p:spPr>
          <a:xfrm>
            <a:off x="52578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14</a:t>
            </a:r>
          </a:p>
        </p:txBody>
      </p:sp>
      <p:sp>
        <p:nvSpPr>
          <p:cNvPr id="87" name="Rectangle 86"/>
          <p:cNvSpPr/>
          <p:nvPr/>
        </p:nvSpPr>
        <p:spPr>
          <a:xfrm>
            <a:off x="57912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88" name="Rectangle 87"/>
          <p:cNvSpPr/>
          <p:nvPr/>
        </p:nvSpPr>
        <p:spPr>
          <a:xfrm>
            <a:off x="63246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2</a:t>
            </a:r>
            <a:endParaRPr lang="en-US" sz="2200" b="1" dirty="0" smtClean="0"/>
          </a:p>
        </p:txBody>
      </p:sp>
      <p:sp>
        <p:nvSpPr>
          <p:cNvPr id="89" name="Rectangle 88"/>
          <p:cNvSpPr/>
          <p:nvPr/>
        </p:nvSpPr>
        <p:spPr>
          <a:xfrm>
            <a:off x="68580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8</a:t>
            </a:r>
            <a:endParaRPr lang="en-US" sz="2200" b="1" dirty="0" smtClean="0"/>
          </a:p>
        </p:txBody>
      </p:sp>
      <p:sp>
        <p:nvSpPr>
          <p:cNvPr id="90" name="Rectangle 89"/>
          <p:cNvSpPr/>
          <p:nvPr/>
        </p:nvSpPr>
        <p:spPr>
          <a:xfrm>
            <a:off x="7391400" y="33528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cxnSp>
        <p:nvCxnSpPr>
          <p:cNvPr id="91" name="Straight Arrow Connector 90"/>
          <p:cNvCxnSpPr/>
          <p:nvPr/>
        </p:nvCxnSpPr>
        <p:spPr>
          <a:xfrm>
            <a:off x="49530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Arrow Connector 91"/>
          <p:cNvCxnSpPr/>
          <p:nvPr/>
        </p:nvCxnSpPr>
        <p:spPr>
          <a:xfrm>
            <a:off x="54864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Arrow Connector 92"/>
          <p:cNvCxnSpPr/>
          <p:nvPr/>
        </p:nvCxnSpPr>
        <p:spPr>
          <a:xfrm>
            <a:off x="60198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Arrow Connector 93"/>
          <p:cNvCxnSpPr/>
          <p:nvPr/>
        </p:nvCxnSpPr>
        <p:spPr>
          <a:xfrm>
            <a:off x="65532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Arrow Connector 94"/>
          <p:cNvCxnSpPr/>
          <p:nvPr/>
        </p:nvCxnSpPr>
        <p:spPr>
          <a:xfrm>
            <a:off x="70866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Arrow Connector 95"/>
          <p:cNvCxnSpPr/>
          <p:nvPr/>
        </p:nvCxnSpPr>
        <p:spPr>
          <a:xfrm>
            <a:off x="7620000" y="28194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7" name="Rectangle 96"/>
          <p:cNvSpPr/>
          <p:nvPr/>
        </p:nvSpPr>
        <p:spPr>
          <a:xfrm>
            <a:off x="47244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98" name="Rectangle 97"/>
          <p:cNvSpPr/>
          <p:nvPr/>
        </p:nvSpPr>
        <p:spPr>
          <a:xfrm>
            <a:off x="52578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99" name="Rectangle 98"/>
          <p:cNvSpPr/>
          <p:nvPr/>
        </p:nvSpPr>
        <p:spPr>
          <a:xfrm>
            <a:off x="57912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100" name="Rectangle 99"/>
          <p:cNvSpPr/>
          <p:nvPr/>
        </p:nvSpPr>
        <p:spPr>
          <a:xfrm>
            <a:off x="63246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101" name="Rectangle 100"/>
          <p:cNvSpPr/>
          <p:nvPr/>
        </p:nvSpPr>
        <p:spPr>
          <a:xfrm>
            <a:off x="68580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102" name="Rectangle 101"/>
          <p:cNvSpPr/>
          <p:nvPr/>
        </p:nvSpPr>
        <p:spPr>
          <a:xfrm>
            <a:off x="7391400" y="15240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104" name="Text Placeholder 8"/>
          <p:cNvSpPr txBox="1">
            <a:spLocks/>
          </p:cNvSpPr>
          <p:nvPr/>
        </p:nvSpPr>
        <p:spPr bwMode="auto">
          <a:xfrm>
            <a:off x="228600" y="4648200"/>
            <a:ext cx="891155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Autofit/>
          </a:bodyPr>
          <a:lstStyle>
            <a:lvl1pPr marL="0" indent="0" algn="l" defTabSz="457200" rtl="0" eaLnBrk="1" fontAlgn="base" hangingPunct="1">
              <a:spcBef>
                <a:spcPct val="20000"/>
              </a:spcBef>
              <a:spcAft>
                <a:spcPct val="0"/>
              </a:spcAft>
              <a:buFont typeface="Arial" charset="0"/>
              <a:buNone/>
              <a:defRPr sz="2400" b="1" i="0" kern="1200">
                <a:solidFill>
                  <a:schemeClr val="tx1"/>
                </a:solidFill>
                <a:latin typeface="Times New Roman"/>
                <a:ea typeface="ＭＳ Ｐゴシック" charset="0"/>
                <a:cs typeface="Times New Roman"/>
              </a:defRPr>
            </a:lvl1pPr>
            <a:lvl2pPr marL="457200" indent="0" algn="l" defTabSz="457200" rtl="0" eaLnBrk="1" fontAlgn="base" hangingPunct="1">
              <a:spcBef>
                <a:spcPct val="20000"/>
              </a:spcBef>
              <a:spcAft>
                <a:spcPct val="0"/>
              </a:spcAft>
              <a:buFont typeface="Arial" charset="0"/>
              <a:buNone/>
              <a:defRPr sz="2000" b="1" i="0" kern="1200">
                <a:solidFill>
                  <a:schemeClr val="tx1"/>
                </a:solidFill>
                <a:latin typeface="Times New Roman"/>
                <a:ea typeface="ＭＳ Ｐゴシック" charset="0"/>
                <a:cs typeface="Times New Roman"/>
              </a:defRPr>
            </a:lvl2pPr>
            <a:lvl3pPr marL="914400" indent="0" algn="l" defTabSz="457200" rtl="0" eaLnBrk="1" fontAlgn="base" hangingPunct="1">
              <a:spcBef>
                <a:spcPct val="20000"/>
              </a:spcBef>
              <a:spcAft>
                <a:spcPct val="0"/>
              </a:spcAft>
              <a:buFont typeface="Arial" charset="0"/>
              <a:buNone/>
              <a:defRPr sz="1800" b="1" i="0" kern="1200">
                <a:solidFill>
                  <a:schemeClr val="tx1"/>
                </a:solidFill>
                <a:latin typeface="Times New Roman"/>
                <a:ea typeface="ＭＳ Ｐゴシック" charset="0"/>
                <a:cs typeface="Times New Roman"/>
              </a:defRPr>
            </a:lvl3pPr>
            <a:lvl4pPr marL="1371600" indent="0" algn="l" defTabSz="457200" rtl="0" eaLnBrk="1" fontAlgn="base" hangingPunct="1">
              <a:spcBef>
                <a:spcPct val="20000"/>
              </a:spcBef>
              <a:spcAft>
                <a:spcPct val="0"/>
              </a:spcAft>
              <a:buFont typeface="Arial" charset="0"/>
              <a:buNone/>
              <a:defRPr sz="1600" b="1" i="0" kern="1200">
                <a:solidFill>
                  <a:schemeClr val="tx1"/>
                </a:solidFill>
                <a:latin typeface="Times New Roman"/>
                <a:ea typeface="ＭＳ Ｐゴシック" charset="0"/>
                <a:cs typeface="Times New Roman"/>
              </a:defRPr>
            </a:lvl4pPr>
            <a:lvl5pPr marL="1828800" indent="0" algn="l" defTabSz="457200" rtl="0" eaLnBrk="1" fontAlgn="base" hangingPunct="1">
              <a:spcBef>
                <a:spcPct val="20000"/>
              </a:spcBef>
              <a:spcAft>
                <a:spcPct val="0"/>
              </a:spcAft>
              <a:buFont typeface="Arial" charset="0"/>
              <a:buNone/>
              <a:defRPr sz="1600" b="1" i="0" kern="1200">
                <a:solidFill>
                  <a:schemeClr val="tx1"/>
                </a:solidFill>
                <a:latin typeface="Times New Roman"/>
                <a:ea typeface="ＭＳ Ｐゴシック" charset="0"/>
                <a:cs typeface="Times New Roman"/>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r>
              <a:rPr lang="en-US" sz="3200" dirty="0" smtClean="0"/>
              <a:t>Key Point: </a:t>
            </a:r>
            <a:r>
              <a:rPr lang="en-US" sz="3200" b="0" dirty="0" smtClean="0"/>
              <a:t>An operation is a map if it can be applied to each element without knowledge of neighbors.</a:t>
            </a:r>
            <a:endParaRPr lang="en-US" sz="3200" b="0" dirty="0"/>
          </a:p>
        </p:txBody>
      </p:sp>
    </p:spTree>
    <p:extLst>
      <p:ext uri="{BB962C8B-B14F-4D97-AF65-F5344CB8AC3E}">
        <p14:creationId xmlns:p14="http://schemas.microsoft.com/office/powerpoint/2010/main" val="12189782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a:t>
            </a:r>
            <a:endParaRPr lang="en-US" dirty="0"/>
          </a:p>
        </p:txBody>
      </p:sp>
      <p:sp>
        <p:nvSpPr>
          <p:cNvPr id="3" name="Content Placeholder 2"/>
          <p:cNvSpPr>
            <a:spLocks noGrp="1"/>
          </p:cNvSpPr>
          <p:nvPr>
            <p:ph idx="1"/>
          </p:nvPr>
        </p:nvSpPr>
        <p:spPr/>
        <p:txBody>
          <a:bodyPr/>
          <a:lstStyle/>
          <a:p>
            <a:r>
              <a:rPr lang="en-US" dirty="0"/>
              <a:t>Map is a “</a:t>
            </a:r>
            <a:r>
              <a:rPr lang="en-US" dirty="0" err="1"/>
              <a:t>foreach</a:t>
            </a:r>
            <a:r>
              <a:rPr lang="en-US" dirty="0"/>
              <a:t> loop” </a:t>
            </a:r>
            <a:r>
              <a:rPr lang="en-US" dirty="0">
                <a:solidFill>
                  <a:srgbClr val="FF0000"/>
                </a:solidFill>
              </a:rPr>
              <a:t>where each iteration is independent</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72</a:t>
            </a:fld>
            <a:endParaRPr lang="en-US"/>
          </a:p>
        </p:txBody>
      </p:sp>
      <p:grpSp>
        <p:nvGrpSpPr>
          <p:cNvPr id="11" name="Group 10"/>
          <p:cNvGrpSpPr/>
          <p:nvPr/>
        </p:nvGrpSpPr>
        <p:grpSpPr>
          <a:xfrm>
            <a:off x="532804" y="2771565"/>
            <a:ext cx="8153400" cy="2057402"/>
            <a:chOff x="532804" y="2771565"/>
            <a:chExt cx="8153400" cy="2057402"/>
          </a:xfrm>
        </p:grpSpPr>
        <p:sp>
          <p:nvSpPr>
            <p:cNvPr id="7" name="Rounded Rectangle 6"/>
            <p:cNvSpPr/>
            <p:nvPr/>
          </p:nvSpPr>
          <p:spPr>
            <a:xfrm>
              <a:off x="532804" y="2771567"/>
              <a:ext cx="8153400" cy="2057400"/>
            </a:xfrm>
            <a:prstGeom prst="roundRect">
              <a:avLst/>
            </a:prstGeom>
            <a:solidFill>
              <a:srgbClr val="27632E">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32804" y="2771565"/>
              <a:ext cx="8153397" cy="574020"/>
            </a:xfrm>
            <a:prstGeom prst="roundRect">
              <a:avLst/>
            </a:prstGeom>
            <a:solidFill>
              <a:srgbClr val="2763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5844" y="2819400"/>
              <a:ext cx="7972713" cy="461665"/>
            </a:xfrm>
            <a:prstGeom prst="rect">
              <a:avLst/>
            </a:prstGeom>
            <a:noFill/>
          </p:spPr>
          <p:txBody>
            <a:bodyPr wrap="square" rtlCol="0">
              <a:spAutoFit/>
            </a:bodyPr>
            <a:lstStyle/>
            <a:p>
              <a:r>
                <a:rPr lang="en-US" sz="2400" dirty="0" smtClean="0">
                  <a:solidFill>
                    <a:schemeClr val="bg1"/>
                  </a:solidFill>
                  <a:latin typeface="Times New Roman"/>
                  <a:cs typeface="Times New Roman"/>
                </a:rPr>
                <a:t>Embarrassingly Parallel</a:t>
              </a:r>
              <a:endParaRPr lang="en-US" sz="2400" dirty="0">
                <a:solidFill>
                  <a:schemeClr val="bg1"/>
                </a:solidFill>
                <a:latin typeface="Times New Roman"/>
                <a:cs typeface="Times New Roman"/>
              </a:endParaRPr>
            </a:p>
          </p:txBody>
        </p:sp>
      </p:grpSp>
      <p:sp>
        <p:nvSpPr>
          <p:cNvPr id="6" name="TextBox 5"/>
          <p:cNvSpPr txBox="1"/>
          <p:nvPr/>
        </p:nvSpPr>
        <p:spPr>
          <a:xfrm>
            <a:off x="533400" y="3505200"/>
            <a:ext cx="8153400" cy="1015663"/>
          </a:xfrm>
          <a:prstGeom prst="rect">
            <a:avLst/>
          </a:prstGeom>
          <a:noFill/>
        </p:spPr>
        <p:txBody>
          <a:bodyPr wrap="square" rtlCol="0">
            <a:spAutoFit/>
          </a:bodyPr>
          <a:lstStyle/>
          <a:p>
            <a:r>
              <a:rPr lang="en-US" sz="2000" dirty="0" smtClean="0">
                <a:latin typeface="Times New Roman"/>
                <a:cs typeface="Times New Roman"/>
              </a:rPr>
              <a:t>Independence </a:t>
            </a:r>
            <a:r>
              <a:rPr lang="en-US" sz="2000" dirty="0" smtClean="0">
                <a:latin typeface="Times New Roman"/>
                <a:cs typeface="Times New Roman"/>
              </a:rPr>
              <a:t>is key to map</a:t>
            </a:r>
            <a:r>
              <a:rPr lang="en-US" sz="2000" dirty="0" smtClean="0">
                <a:latin typeface="Times New Roman"/>
                <a:cs typeface="Times New Roman"/>
              </a:rPr>
              <a:t>. </a:t>
            </a:r>
            <a:r>
              <a:rPr lang="en-US" sz="2000" dirty="0" smtClean="0">
                <a:latin typeface="Times New Roman"/>
                <a:cs typeface="Times New Roman"/>
              </a:rPr>
              <a:t>We can run map completely in parallel.  </a:t>
            </a:r>
            <a:r>
              <a:rPr lang="en-US" sz="2000" dirty="0" smtClean="0">
                <a:latin typeface="Times New Roman"/>
                <a:cs typeface="Times New Roman"/>
              </a:rPr>
              <a:t>Significant </a:t>
            </a:r>
            <a:r>
              <a:rPr lang="en-US" sz="2000" dirty="0" smtClean="0">
                <a:latin typeface="Times New Roman"/>
                <a:cs typeface="Times New Roman"/>
              </a:rPr>
              <a:t>speedups!  More precisely:             is O(1) plus implementation overhead that is O(log n)…so                                .</a:t>
            </a:r>
          </a:p>
        </p:txBody>
      </p:sp>
      <p:graphicFrame>
        <p:nvGraphicFramePr>
          <p:cNvPr id="13" name="Object 12"/>
          <p:cNvGraphicFramePr>
            <a:graphicFrameLocks noChangeAspect="1"/>
          </p:cNvGraphicFramePr>
          <p:nvPr>
            <p:extLst>
              <p:ext uri="{D42A27DB-BD31-4B8C-83A1-F6EECF244321}">
                <p14:modId xmlns:p14="http://schemas.microsoft.com/office/powerpoint/2010/main" val="4162571815"/>
              </p:ext>
            </p:extLst>
          </p:nvPr>
        </p:nvGraphicFramePr>
        <p:xfrm>
          <a:off x="4648200" y="3810000"/>
          <a:ext cx="685800" cy="406400"/>
        </p:xfrm>
        <a:graphic>
          <a:graphicData uri="http://schemas.openxmlformats.org/presentationml/2006/ole">
            <mc:AlternateContent xmlns:mc="http://schemas.openxmlformats.org/markup-compatibility/2006">
              <mc:Choice xmlns:v="urn:schemas-microsoft-com:vml" Requires="v">
                <p:oleObj spid="_x0000_s2323" name="Equation" r:id="rId3" imgW="342900" imgH="203200" progId="Equation.3">
                  <p:embed/>
                </p:oleObj>
              </mc:Choice>
              <mc:Fallback>
                <p:oleObj name="Equation" r:id="rId3" imgW="342900" imgH="203200" progId="Equation.3">
                  <p:embed/>
                  <p:pic>
                    <p:nvPicPr>
                      <p:cNvPr id="0" name=""/>
                      <p:cNvPicPr/>
                      <p:nvPr/>
                    </p:nvPicPr>
                    <p:blipFill>
                      <a:blip r:embed="rId4"/>
                      <a:stretch>
                        <a:fillRect/>
                      </a:stretch>
                    </p:blipFill>
                    <p:spPr>
                      <a:xfrm>
                        <a:off x="4648200" y="3810000"/>
                        <a:ext cx="685800" cy="406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3873904"/>
              </p:ext>
            </p:extLst>
          </p:nvPr>
        </p:nvGraphicFramePr>
        <p:xfrm>
          <a:off x="3657600" y="4114800"/>
          <a:ext cx="2057400" cy="412566"/>
        </p:xfrm>
        <a:graphic>
          <a:graphicData uri="http://schemas.openxmlformats.org/presentationml/2006/ole">
            <mc:AlternateContent xmlns:mc="http://schemas.openxmlformats.org/markup-compatibility/2006">
              <mc:Choice xmlns:v="urn:schemas-microsoft-com:vml" Requires="v">
                <p:oleObj spid="_x0000_s2324" name="Equation" r:id="rId5" imgW="1016000" imgH="203200" progId="Equation.3">
                  <p:embed/>
                </p:oleObj>
              </mc:Choice>
              <mc:Fallback>
                <p:oleObj name="Equation" r:id="rId5" imgW="1016000" imgH="203200" progId="Equation.3">
                  <p:embed/>
                  <p:pic>
                    <p:nvPicPr>
                      <p:cNvPr id="0" name=""/>
                      <p:cNvPicPr/>
                      <p:nvPr/>
                    </p:nvPicPr>
                    <p:blipFill>
                      <a:blip r:embed="rId6"/>
                      <a:stretch>
                        <a:fillRect/>
                      </a:stretch>
                    </p:blipFill>
                    <p:spPr>
                      <a:xfrm>
                        <a:off x="3657600" y="4114800"/>
                        <a:ext cx="2057400" cy="412566"/>
                      </a:xfrm>
                      <a:prstGeom prst="rect">
                        <a:avLst/>
                      </a:prstGeom>
                    </p:spPr>
                  </p:pic>
                </p:oleObj>
              </mc:Fallback>
            </mc:AlternateContent>
          </a:graphicData>
        </a:graphic>
      </p:graphicFrame>
    </p:spTree>
    <p:extLst>
      <p:ext uri="{BB962C8B-B14F-4D97-AF65-F5344CB8AC3E}">
        <p14:creationId xmlns:p14="http://schemas.microsoft.com/office/powerpoint/2010/main" val="6191264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Map</a:t>
            </a:r>
            <a:endParaRPr lang="en-US" dirty="0"/>
          </a:p>
        </p:txBody>
      </p:sp>
      <p:sp>
        <p:nvSpPr>
          <p:cNvPr id="3" name="Content Placeholder 2"/>
          <p:cNvSpPr>
            <a:spLocks noGrp="1"/>
          </p:cNvSpPr>
          <p:nvPr>
            <p:ph idx="1"/>
          </p:nvPr>
        </p:nvSpPr>
        <p:spPr>
          <a:xfrm>
            <a:off x="238125" y="896552"/>
            <a:ext cx="4638675" cy="5479701"/>
          </a:xfrm>
        </p:spPr>
        <p:txBody>
          <a:bodyPr>
            <a:normAutofit/>
          </a:bodyPr>
          <a:lstStyle/>
          <a:p>
            <a:pPr marL="0" indent="0">
              <a:buNone/>
            </a:pPr>
            <a:endParaRPr lang="en-US" sz="2000" dirty="0" smtClean="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en-US" sz="2000" dirty="0" smtClean="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latin typeface="Courier New" panose="02070309020205020404" pitchFamily="49" charset="0"/>
                <a:cs typeface="Courier New" panose="02070309020205020404" pitchFamily="49" charset="0"/>
              </a:rPr>
              <a:t>for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n=0;</a:t>
            </a:r>
          </a:p>
          <a:p>
            <a:pPr marL="0" indent="0">
              <a:buNone/>
            </a:pPr>
            <a:r>
              <a:rPr lang="en-US" sz="2000" dirty="0">
                <a:latin typeface="Courier New" panose="02070309020205020404" pitchFamily="49" charset="0"/>
                <a:cs typeface="Courier New" panose="02070309020205020404" pitchFamily="49" charset="0"/>
              </a:rPr>
              <a:t>	 n&lt; </a:t>
            </a:r>
            <a:r>
              <a:rPr lang="en-US" sz="2000" dirty="0" err="1">
                <a:latin typeface="Courier New" panose="02070309020205020404" pitchFamily="49" charset="0"/>
                <a:cs typeface="Courier New" panose="02070309020205020404" pitchFamily="49" charset="0"/>
              </a:rPr>
              <a:t>array.length</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++n){</a:t>
            </a:r>
          </a:p>
          <a:p>
            <a:pPr marL="0" indent="0">
              <a:buNone/>
            </a:pPr>
            <a:r>
              <a:rPr lang="en-US" sz="2000" dirty="0">
                <a:latin typeface="Courier New" panose="02070309020205020404" pitchFamily="49" charset="0"/>
                <a:cs typeface="Courier New" panose="02070309020205020404" pitchFamily="49" charset="0"/>
              </a:rPr>
              <a:t>			process(array[n]);</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73</a:t>
            </a:fld>
            <a:endParaRPr lang="en-US"/>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29150" y="914400"/>
            <a:ext cx="42148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cxnSp>
        <p:nvCxnSpPr>
          <p:cNvPr id="7" name="Straight Arrow Connector 6"/>
          <p:cNvCxnSpPr/>
          <p:nvPr/>
        </p:nvCxnSpPr>
        <p:spPr>
          <a:xfrm>
            <a:off x="4835100" y="1371600"/>
            <a:ext cx="0" cy="44196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rot="16200000">
            <a:off x="3393134" y="3160068"/>
            <a:ext cx="2514600" cy="461665"/>
          </a:xfrm>
          <a:prstGeom prst="rect">
            <a:avLst/>
          </a:prstGeom>
          <a:noFill/>
        </p:spPr>
        <p:txBody>
          <a:bodyPr wrap="square" rtlCol="0">
            <a:spAutoFit/>
          </a:bodyPr>
          <a:lstStyle/>
          <a:p>
            <a:pPr algn="ctr"/>
            <a:r>
              <a:rPr lang="en-US" sz="2400" dirty="0" smtClean="0">
                <a:latin typeface="Times New Roman"/>
                <a:cs typeface="Times New Roman"/>
              </a:rPr>
              <a:t>Time</a:t>
            </a:r>
            <a:endParaRPr lang="en-US" sz="2400" dirty="0">
              <a:latin typeface="Times New Roman"/>
              <a:cs typeface="Times New Roman"/>
            </a:endParaRPr>
          </a:p>
        </p:txBody>
      </p:sp>
    </p:spTree>
    <p:extLst>
      <p:ext uri="{BB962C8B-B14F-4D97-AF65-F5344CB8AC3E}">
        <p14:creationId xmlns:p14="http://schemas.microsoft.com/office/powerpoint/2010/main" val="1875862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0"/>
            <a:ext cx="8905875" cy="874346"/>
          </a:xfrm>
        </p:spPr>
        <p:txBody>
          <a:bodyPr/>
          <a:lstStyle/>
          <a:p>
            <a:r>
              <a:rPr lang="en-US" dirty="0" smtClean="0"/>
              <a:t>Parallel Map</a:t>
            </a:r>
            <a:endParaRPr lang="en-US" dirty="0"/>
          </a:p>
        </p:txBody>
      </p:sp>
      <p:sp>
        <p:nvSpPr>
          <p:cNvPr id="3" name="Content Placeholder 2"/>
          <p:cNvSpPr>
            <a:spLocks noGrp="1"/>
          </p:cNvSpPr>
          <p:nvPr>
            <p:ph idx="1"/>
          </p:nvPr>
        </p:nvSpPr>
        <p:spPr>
          <a:xfrm>
            <a:off x="238125" y="896552"/>
            <a:ext cx="3343275" cy="5479701"/>
          </a:xfrm>
        </p:spPr>
        <p:txBody>
          <a:bodyPr>
            <a:normAutofit/>
          </a:bodyPr>
          <a:lstStyle/>
          <a:p>
            <a:pPr marL="0" indent="0">
              <a:buNone/>
            </a:pPr>
            <a:endParaRPr lang="en-US" sz="2000" dirty="0" smtClean="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en-US" sz="2000" dirty="0" smtClean="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smtClean="0">
                <a:latin typeface="Courier New" panose="02070309020205020404" pitchFamily="49" charset="0"/>
                <a:cs typeface="Courier New" panose="02070309020205020404" pitchFamily="49" charset="0"/>
              </a:rPr>
              <a:t>parallel_for_each</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x </a:t>
            </a:r>
            <a:r>
              <a:rPr lang="en-US" sz="2000" dirty="0">
                <a:latin typeface="Courier New" panose="02070309020205020404" pitchFamily="49" charset="0"/>
                <a:cs typeface="Courier New" panose="02070309020205020404" pitchFamily="49" charset="0"/>
              </a:rPr>
              <a:t>in array){</a:t>
            </a:r>
          </a:p>
          <a:p>
            <a:pPr marL="0" indent="0">
              <a:buNone/>
            </a:pP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process</a:t>
            </a:r>
            <a:r>
              <a:rPr lang="en-US" sz="2000" dirty="0">
                <a:latin typeface="Courier New" panose="02070309020205020404" pitchFamily="49" charset="0"/>
                <a:cs typeface="Courier New" panose="02070309020205020404" pitchFamily="49" charset="0"/>
              </a:rPr>
              <a:t>(x);</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74</a:t>
            </a:fld>
            <a:endParaRPr lang="en-US"/>
          </a:p>
        </p:txBody>
      </p:sp>
      <p:pic>
        <p:nvPicPr>
          <p:cNvPr id="6"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344" y="914400"/>
            <a:ext cx="5424656" cy="3886200"/>
          </a:xfrm>
          <a:prstGeom prst="rect">
            <a:avLst/>
          </a:prstGeom>
        </p:spPr>
      </p:pic>
      <p:cxnSp>
        <p:nvCxnSpPr>
          <p:cNvPr id="8" name="Straight Arrow Connector 7"/>
          <p:cNvCxnSpPr/>
          <p:nvPr/>
        </p:nvCxnSpPr>
        <p:spPr>
          <a:xfrm>
            <a:off x="3505200" y="1600200"/>
            <a:ext cx="0" cy="24384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097733" y="2550468"/>
            <a:ext cx="2514600" cy="461665"/>
          </a:xfrm>
          <a:prstGeom prst="rect">
            <a:avLst/>
          </a:prstGeom>
          <a:noFill/>
        </p:spPr>
        <p:txBody>
          <a:bodyPr wrap="square" rtlCol="0">
            <a:spAutoFit/>
          </a:bodyPr>
          <a:lstStyle/>
          <a:p>
            <a:pPr algn="ctr"/>
            <a:r>
              <a:rPr lang="en-US" sz="2400" dirty="0" smtClean="0">
                <a:latin typeface="Times New Roman"/>
                <a:cs typeface="Times New Roman"/>
              </a:rPr>
              <a:t>Time</a:t>
            </a:r>
            <a:endParaRPr lang="en-US" sz="2400" dirty="0">
              <a:latin typeface="Times New Roman"/>
              <a:cs typeface="Times New Roman"/>
            </a:endParaRPr>
          </a:p>
        </p:txBody>
      </p:sp>
    </p:spTree>
    <p:extLst>
      <p:ext uri="{BB962C8B-B14F-4D97-AF65-F5344CB8AC3E}">
        <p14:creationId xmlns:p14="http://schemas.microsoft.com/office/powerpoint/2010/main" val="42199964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Maps</a:t>
            </a:r>
            <a:endParaRPr lang="en-US" dirty="0"/>
          </a:p>
        </p:txBody>
      </p:sp>
      <p:sp>
        <p:nvSpPr>
          <p:cNvPr id="3" name="Content Placeholder 2"/>
          <p:cNvSpPr>
            <a:spLocks noGrp="1"/>
          </p:cNvSpPr>
          <p:nvPr>
            <p:ph idx="1"/>
          </p:nvPr>
        </p:nvSpPr>
        <p:spPr>
          <a:xfrm>
            <a:off x="238125" y="820353"/>
            <a:ext cx="4029075" cy="322648"/>
          </a:xfrm>
        </p:spPr>
        <p:txBody>
          <a:bodyPr>
            <a:noAutofit/>
          </a:bodyPr>
          <a:lstStyle/>
          <a:p>
            <a:pPr marL="0" indent="0" algn="ctr">
              <a:buNone/>
            </a:pPr>
            <a:r>
              <a:rPr lang="en-US" sz="2000" b="1" dirty="0" smtClean="0"/>
              <a:t>Serial Map</a:t>
            </a:r>
            <a:endParaRPr lang="en-US" sz="2000" b="1"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75</a:t>
            </a:fld>
            <a:endParaRPr lang="en-US"/>
          </a:p>
        </p:txBody>
      </p:sp>
      <p:pic>
        <p:nvPicPr>
          <p:cNvPr id="6"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8600" y="1219199"/>
            <a:ext cx="4036759" cy="518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1189037"/>
            <a:ext cx="4041648" cy="2895419"/>
          </a:xfrm>
          <a:prstGeom prst="rect">
            <a:avLst/>
          </a:prstGeom>
        </p:spPr>
      </p:pic>
      <p:sp>
        <p:nvSpPr>
          <p:cNvPr id="10" name="Content Placeholder 2"/>
          <p:cNvSpPr txBox="1">
            <a:spLocks/>
          </p:cNvSpPr>
          <p:nvPr/>
        </p:nvSpPr>
        <p:spPr bwMode="auto">
          <a:xfrm>
            <a:off x="4718582" y="762000"/>
            <a:ext cx="3968218" cy="32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20000"/>
              </a:spcBef>
              <a:spcAft>
                <a:spcPct val="0"/>
              </a:spcAft>
              <a:buSzPct val="65000"/>
              <a:buFont typeface="Wingdings" charset="2"/>
              <a:buChar char="q"/>
              <a:defRPr sz="3200" b="0" i="0" kern="1200">
                <a:solidFill>
                  <a:schemeClr val="tx1"/>
                </a:solidFill>
                <a:latin typeface="Times New Roman"/>
                <a:ea typeface="ＭＳ Ｐゴシック" charset="0"/>
                <a:cs typeface="Times New Roman"/>
              </a:defRPr>
            </a:lvl1pPr>
            <a:lvl2pPr marL="742950" indent="-285750" algn="l" defTabSz="457200" rtl="0" eaLnBrk="1" fontAlgn="base" hangingPunct="1">
              <a:spcBef>
                <a:spcPct val="20000"/>
              </a:spcBef>
              <a:spcAft>
                <a:spcPct val="0"/>
              </a:spcAft>
              <a:buSzPct val="65000"/>
              <a:buFont typeface="Lucida Grande"/>
              <a:buChar char="❍"/>
              <a:defRPr sz="2800" b="0" i="0" kern="1200">
                <a:solidFill>
                  <a:schemeClr val="tx1"/>
                </a:solidFill>
                <a:latin typeface="Times New Roman"/>
                <a:ea typeface="ＭＳ Ｐゴシック" charset="0"/>
                <a:cs typeface="Times New Roman"/>
              </a:defRPr>
            </a:lvl2pPr>
            <a:lvl3pPr marL="1143000" indent="-228600" algn="l" defTabSz="457200" rtl="0" eaLnBrk="1" fontAlgn="base" hangingPunct="1">
              <a:spcBef>
                <a:spcPct val="20000"/>
              </a:spcBef>
              <a:spcAft>
                <a:spcPct val="0"/>
              </a:spcAft>
              <a:buSzPct val="90000"/>
              <a:buFont typeface="Lucida Grande"/>
              <a:buChar char="◆"/>
              <a:defRPr sz="2400" b="0" i="0" kern="1200">
                <a:solidFill>
                  <a:schemeClr val="tx1"/>
                </a:solidFill>
                <a:latin typeface="Times New Roman"/>
                <a:ea typeface="ＭＳ Ｐゴシック" charset="0"/>
                <a:cs typeface="Times New Roman"/>
              </a:defRPr>
            </a:lvl3pPr>
            <a:lvl4pPr marL="16002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4pPr>
            <a:lvl5pPr marL="20574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2000" b="1" dirty="0" smtClean="0"/>
              <a:t>Parallel Map</a:t>
            </a:r>
            <a:endParaRPr lang="en-US" sz="2000" b="1" dirty="0"/>
          </a:p>
        </p:txBody>
      </p:sp>
    </p:spTree>
    <p:extLst>
      <p:ext uri="{BB962C8B-B14F-4D97-AF65-F5344CB8AC3E}">
        <p14:creationId xmlns:p14="http://schemas.microsoft.com/office/powerpoint/2010/main" val="5072144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Maps</a:t>
            </a:r>
            <a:endParaRPr lang="en-US" dirty="0"/>
          </a:p>
        </p:txBody>
      </p:sp>
      <p:sp>
        <p:nvSpPr>
          <p:cNvPr id="3" name="Content Placeholder 2"/>
          <p:cNvSpPr>
            <a:spLocks noGrp="1"/>
          </p:cNvSpPr>
          <p:nvPr>
            <p:ph idx="1"/>
          </p:nvPr>
        </p:nvSpPr>
        <p:spPr>
          <a:xfrm>
            <a:off x="238125" y="820353"/>
            <a:ext cx="4029075" cy="322648"/>
          </a:xfrm>
        </p:spPr>
        <p:txBody>
          <a:bodyPr>
            <a:noAutofit/>
          </a:bodyPr>
          <a:lstStyle/>
          <a:p>
            <a:pPr marL="0" indent="0" algn="ctr">
              <a:buNone/>
            </a:pPr>
            <a:r>
              <a:rPr lang="en-US" sz="2000" b="1" dirty="0" smtClean="0"/>
              <a:t>Serial Map</a:t>
            </a:r>
            <a:endParaRPr lang="en-US" sz="2000" b="1"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76</a:t>
            </a:fld>
            <a:endParaRPr lang="en-US"/>
          </a:p>
        </p:txBody>
      </p:sp>
      <p:pic>
        <p:nvPicPr>
          <p:cNvPr id="6"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8600" y="1219199"/>
            <a:ext cx="4036759" cy="518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1189037"/>
            <a:ext cx="4041648" cy="2895419"/>
          </a:xfrm>
          <a:prstGeom prst="rect">
            <a:avLst/>
          </a:prstGeom>
        </p:spPr>
      </p:pic>
      <p:sp>
        <p:nvSpPr>
          <p:cNvPr id="10" name="Content Placeholder 2"/>
          <p:cNvSpPr txBox="1">
            <a:spLocks/>
          </p:cNvSpPr>
          <p:nvPr/>
        </p:nvSpPr>
        <p:spPr bwMode="auto">
          <a:xfrm>
            <a:off x="4718582" y="762000"/>
            <a:ext cx="3968218" cy="32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20000"/>
              </a:spcBef>
              <a:spcAft>
                <a:spcPct val="0"/>
              </a:spcAft>
              <a:buSzPct val="65000"/>
              <a:buFont typeface="Wingdings" charset="2"/>
              <a:buChar char="q"/>
              <a:defRPr sz="3200" b="0" i="0" kern="1200">
                <a:solidFill>
                  <a:schemeClr val="tx1"/>
                </a:solidFill>
                <a:latin typeface="Times New Roman"/>
                <a:ea typeface="ＭＳ Ｐゴシック" charset="0"/>
                <a:cs typeface="Times New Roman"/>
              </a:defRPr>
            </a:lvl1pPr>
            <a:lvl2pPr marL="742950" indent="-285750" algn="l" defTabSz="457200" rtl="0" eaLnBrk="1" fontAlgn="base" hangingPunct="1">
              <a:spcBef>
                <a:spcPct val="20000"/>
              </a:spcBef>
              <a:spcAft>
                <a:spcPct val="0"/>
              </a:spcAft>
              <a:buSzPct val="65000"/>
              <a:buFont typeface="Lucida Grande"/>
              <a:buChar char="❍"/>
              <a:defRPr sz="2800" b="0" i="0" kern="1200">
                <a:solidFill>
                  <a:schemeClr val="tx1"/>
                </a:solidFill>
                <a:latin typeface="Times New Roman"/>
                <a:ea typeface="ＭＳ Ｐゴシック" charset="0"/>
                <a:cs typeface="Times New Roman"/>
              </a:defRPr>
            </a:lvl2pPr>
            <a:lvl3pPr marL="1143000" indent="-228600" algn="l" defTabSz="457200" rtl="0" eaLnBrk="1" fontAlgn="base" hangingPunct="1">
              <a:spcBef>
                <a:spcPct val="20000"/>
              </a:spcBef>
              <a:spcAft>
                <a:spcPct val="0"/>
              </a:spcAft>
              <a:buSzPct val="90000"/>
              <a:buFont typeface="Lucida Grande"/>
              <a:buChar char="◆"/>
              <a:defRPr sz="2400" b="0" i="0" kern="1200">
                <a:solidFill>
                  <a:schemeClr val="tx1"/>
                </a:solidFill>
                <a:latin typeface="Times New Roman"/>
                <a:ea typeface="ＭＳ Ｐゴシック" charset="0"/>
                <a:cs typeface="Times New Roman"/>
              </a:defRPr>
            </a:lvl3pPr>
            <a:lvl4pPr marL="16002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4pPr>
            <a:lvl5pPr marL="2057400" indent="-228600" algn="l" defTabSz="457200" rtl="0" eaLnBrk="1" fontAlgn="base" hangingPunct="1">
              <a:spcBef>
                <a:spcPct val="20000"/>
              </a:spcBef>
              <a:spcAft>
                <a:spcPct val="0"/>
              </a:spcAft>
              <a:buFont typeface="Arial" charset="0"/>
              <a:buChar char="»"/>
              <a:defRPr sz="2000" b="0" i="0"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2000" b="1" dirty="0" smtClean="0"/>
              <a:t>Parallel Map</a:t>
            </a:r>
            <a:endParaRPr lang="en-US" sz="2000" b="1" dirty="0"/>
          </a:p>
        </p:txBody>
      </p:sp>
      <p:grpSp>
        <p:nvGrpSpPr>
          <p:cNvPr id="11" name="Group 10"/>
          <p:cNvGrpSpPr/>
          <p:nvPr/>
        </p:nvGrpSpPr>
        <p:grpSpPr>
          <a:xfrm>
            <a:off x="4571404" y="4267200"/>
            <a:ext cx="4343996" cy="1835198"/>
            <a:chOff x="532804" y="2771565"/>
            <a:chExt cx="8153400" cy="2057402"/>
          </a:xfrm>
        </p:grpSpPr>
        <p:sp>
          <p:nvSpPr>
            <p:cNvPr id="12" name="Rounded Rectangle 11"/>
            <p:cNvSpPr/>
            <p:nvPr/>
          </p:nvSpPr>
          <p:spPr>
            <a:xfrm>
              <a:off x="532804" y="2771567"/>
              <a:ext cx="8153400" cy="2057400"/>
            </a:xfrm>
            <a:prstGeom prst="roundRect">
              <a:avLst/>
            </a:prstGeom>
            <a:solidFill>
              <a:srgbClr val="27632E">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32804" y="2771565"/>
              <a:ext cx="8153397" cy="574020"/>
            </a:xfrm>
            <a:prstGeom prst="roundRect">
              <a:avLst/>
            </a:prstGeom>
            <a:solidFill>
              <a:srgbClr val="2763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75844" y="2819400"/>
              <a:ext cx="7972712" cy="576341"/>
            </a:xfrm>
            <a:prstGeom prst="rect">
              <a:avLst/>
            </a:prstGeom>
            <a:noFill/>
          </p:spPr>
          <p:txBody>
            <a:bodyPr wrap="square" rtlCol="0">
              <a:spAutoFit/>
            </a:bodyPr>
            <a:lstStyle/>
            <a:p>
              <a:r>
                <a:rPr lang="en-US" sz="2400" dirty="0" smtClean="0">
                  <a:solidFill>
                    <a:schemeClr val="bg1"/>
                  </a:solidFill>
                  <a:latin typeface="Times New Roman"/>
                  <a:cs typeface="Times New Roman"/>
                </a:rPr>
                <a:t>Speedup</a:t>
              </a:r>
              <a:endParaRPr lang="en-US" sz="2400" dirty="0">
                <a:solidFill>
                  <a:schemeClr val="bg1"/>
                </a:solidFill>
                <a:latin typeface="Times New Roman"/>
                <a:cs typeface="Times New Roman"/>
              </a:endParaRPr>
            </a:p>
          </p:txBody>
        </p:sp>
      </p:grpSp>
      <p:sp>
        <p:nvSpPr>
          <p:cNvPr id="15" name="TextBox 14"/>
          <p:cNvSpPr txBox="1"/>
          <p:nvPr/>
        </p:nvSpPr>
        <p:spPr>
          <a:xfrm>
            <a:off x="4572000" y="4787887"/>
            <a:ext cx="4420196" cy="1323439"/>
          </a:xfrm>
          <a:prstGeom prst="rect">
            <a:avLst/>
          </a:prstGeom>
          <a:noFill/>
        </p:spPr>
        <p:txBody>
          <a:bodyPr wrap="square" rtlCol="0">
            <a:spAutoFit/>
          </a:bodyPr>
          <a:lstStyle/>
          <a:p>
            <a:r>
              <a:rPr lang="en-US" sz="2000" dirty="0" smtClean="0">
                <a:latin typeface="Times New Roman"/>
                <a:cs typeface="Times New Roman"/>
              </a:rPr>
              <a:t>The space </a:t>
            </a:r>
            <a:r>
              <a:rPr lang="en-US" sz="2000" dirty="0" smtClean="0">
                <a:latin typeface="Times New Roman"/>
                <a:cs typeface="Times New Roman"/>
              </a:rPr>
              <a:t>is </a:t>
            </a:r>
            <a:r>
              <a:rPr lang="en-US" sz="2000" dirty="0" smtClean="0">
                <a:latin typeface="Times New Roman"/>
                <a:cs typeface="Times New Roman"/>
              </a:rPr>
              <a:t>speedup. With the parallel map, our program finished execution early, while the serial map is still running. </a:t>
            </a:r>
          </a:p>
        </p:txBody>
      </p:sp>
    </p:spTree>
    <p:extLst>
      <p:ext uri="{BB962C8B-B14F-4D97-AF65-F5344CB8AC3E}">
        <p14:creationId xmlns:p14="http://schemas.microsoft.com/office/powerpoint/2010/main" val="2736409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Independence</a:t>
            </a:r>
            <a:endParaRPr lang="en-US" dirty="0"/>
          </a:p>
        </p:txBody>
      </p:sp>
      <p:sp>
        <p:nvSpPr>
          <p:cNvPr id="3" name="Content Placeholder 2"/>
          <p:cNvSpPr>
            <a:spLocks noGrp="1"/>
          </p:cNvSpPr>
          <p:nvPr>
            <p:ph idx="1"/>
          </p:nvPr>
        </p:nvSpPr>
        <p:spPr/>
        <p:txBody>
          <a:bodyPr>
            <a:normAutofit fontScale="92500"/>
          </a:bodyPr>
          <a:lstStyle/>
          <a:p>
            <a:r>
              <a:rPr lang="en-US" dirty="0" smtClean="0"/>
              <a:t>The key to </a:t>
            </a:r>
            <a:r>
              <a:rPr lang="en-US" dirty="0" smtClean="0"/>
              <a:t>(embarrassing) </a:t>
            </a:r>
            <a:r>
              <a:rPr lang="en-US" dirty="0" smtClean="0"/>
              <a:t>parallelism is independence</a:t>
            </a:r>
          </a:p>
          <a:p>
            <a:endParaRPr lang="en-US" dirty="0"/>
          </a:p>
          <a:p>
            <a:endParaRPr lang="en-US" dirty="0" smtClean="0"/>
          </a:p>
          <a:p>
            <a:pPr marL="0" indent="0">
              <a:buNone/>
            </a:pPr>
            <a:endParaRPr lang="en-US" sz="2700" dirty="0" smtClean="0"/>
          </a:p>
          <a:p>
            <a:r>
              <a:rPr lang="en-US" dirty="0" smtClean="0"/>
              <a:t>Modifying shared state breaks perfect independence</a:t>
            </a:r>
          </a:p>
          <a:p>
            <a:r>
              <a:rPr lang="en-US" dirty="0" smtClean="0"/>
              <a:t>Results of accidentally violating independence:</a:t>
            </a:r>
          </a:p>
          <a:p>
            <a:pPr lvl="1"/>
            <a:r>
              <a:rPr lang="en-US" dirty="0" smtClean="0"/>
              <a:t>non-determinism</a:t>
            </a:r>
            <a:endParaRPr lang="en-US" dirty="0"/>
          </a:p>
          <a:p>
            <a:pPr lvl="1"/>
            <a:r>
              <a:rPr lang="en-US" dirty="0" smtClean="0"/>
              <a:t>data-races</a:t>
            </a:r>
            <a:endParaRPr lang="en-US" dirty="0"/>
          </a:p>
          <a:p>
            <a:pPr lvl="1"/>
            <a:r>
              <a:rPr lang="en-US" dirty="0" smtClean="0"/>
              <a:t>undefined behavior</a:t>
            </a:r>
            <a:endParaRPr lang="en-US" dirty="0"/>
          </a:p>
          <a:p>
            <a:pPr lvl="1"/>
            <a:r>
              <a:rPr lang="en-US" dirty="0" err="1" smtClean="0"/>
              <a:t>segfaults</a:t>
            </a:r>
            <a:endParaRPr lang="en-US" dirty="0" smtClean="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77</a:t>
            </a:fld>
            <a:endParaRPr lang="en-US"/>
          </a:p>
        </p:txBody>
      </p:sp>
      <p:grpSp>
        <p:nvGrpSpPr>
          <p:cNvPr id="6" name="Group 5"/>
          <p:cNvGrpSpPr/>
          <p:nvPr/>
        </p:nvGrpSpPr>
        <p:grpSpPr>
          <a:xfrm>
            <a:off x="473485" y="1524000"/>
            <a:ext cx="8153400" cy="1494711"/>
            <a:chOff x="532804" y="2695365"/>
            <a:chExt cx="8153400" cy="1494711"/>
          </a:xfrm>
        </p:grpSpPr>
        <p:sp>
          <p:nvSpPr>
            <p:cNvPr id="7" name="Rounded Rectangle 6"/>
            <p:cNvSpPr/>
            <p:nvPr/>
          </p:nvSpPr>
          <p:spPr>
            <a:xfrm>
              <a:off x="532804" y="2771567"/>
              <a:ext cx="8153400" cy="1371598"/>
            </a:xfrm>
            <a:prstGeom prst="roundRect">
              <a:avLst/>
            </a:prstGeom>
            <a:solidFill>
              <a:srgbClr val="C00000">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2805" y="3359079"/>
              <a:ext cx="8153396" cy="830997"/>
            </a:xfrm>
            <a:prstGeom prst="rect">
              <a:avLst/>
            </a:prstGeom>
            <a:noFill/>
          </p:spPr>
          <p:txBody>
            <a:bodyPr wrap="square" rtlCol="0">
              <a:spAutoFit/>
            </a:bodyPr>
            <a:lstStyle/>
            <a:p>
              <a:r>
                <a:rPr lang="en-US" sz="2400" dirty="0" smtClean="0">
                  <a:latin typeface="Times New Roman"/>
                  <a:cs typeface="Times New Roman"/>
                </a:rPr>
                <a:t>Map function should be “pure” </a:t>
              </a:r>
              <a:r>
                <a:rPr lang="en-US" sz="2400" dirty="0" smtClean="0">
                  <a:latin typeface="Times New Roman"/>
                  <a:cs typeface="Times New Roman"/>
                </a:rPr>
                <a:t>and </a:t>
              </a:r>
              <a:r>
                <a:rPr lang="en-US" sz="2400" dirty="0" smtClean="0">
                  <a:latin typeface="Times New Roman"/>
                  <a:cs typeface="Times New Roman"/>
                </a:rPr>
                <a:t>should not modify shared states</a:t>
              </a:r>
              <a:endParaRPr lang="en-US" sz="2400" dirty="0">
                <a:latin typeface="Times New Roman"/>
                <a:cs typeface="Times New Roman"/>
              </a:endParaRPr>
            </a:p>
          </p:txBody>
        </p:sp>
        <p:sp>
          <p:nvSpPr>
            <p:cNvPr id="9" name="Rounded Rectangle 8"/>
            <p:cNvSpPr/>
            <p:nvPr/>
          </p:nvSpPr>
          <p:spPr>
            <a:xfrm>
              <a:off x="532804" y="2695365"/>
              <a:ext cx="8153397" cy="57402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5844" y="2731255"/>
              <a:ext cx="7972713" cy="461665"/>
            </a:xfrm>
            <a:prstGeom prst="rect">
              <a:avLst/>
            </a:prstGeom>
            <a:noFill/>
          </p:spPr>
          <p:txBody>
            <a:bodyPr wrap="square" rtlCol="0">
              <a:spAutoFit/>
            </a:bodyPr>
            <a:lstStyle/>
            <a:p>
              <a:r>
                <a:rPr lang="en-US" sz="2400" dirty="0" smtClean="0">
                  <a:solidFill>
                    <a:schemeClr val="bg1"/>
                  </a:solidFill>
                  <a:latin typeface="Times New Roman"/>
                  <a:cs typeface="Times New Roman"/>
                </a:rPr>
                <a:t>Warning: No shared state!</a:t>
              </a:r>
              <a:endParaRPr lang="en-US" sz="2400" dirty="0">
                <a:solidFill>
                  <a:schemeClr val="bg1"/>
                </a:solidFill>
                <a:latin typeface="Times New Roman"/>
                <a:cs typeface="Times New Roman"/>
              </a:endParaRPr>
            </a:p>
          </p:txBody>
        </p:sp>
      </p:grpSp>
    </p:spTree>
    <p:extLst>
      <p:ext uri="{BB962C8B-B14F-4D97-AF65-F5344CB8AC3E}">
        <p14:creationId xmlns:p14="http://schemas.microsoft.com/office/powerpoint/2010/main" val="17788518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API</a:t>
            </a:r>
            <a:endParaRPr lang="en-US" dirty="0"/>
          </a:p>
        </p:txBody>
      </p:sp>
      <p:sp>
        <p:nvSpPr>
          <p:cNvPr id="3" name="Content Placeholder 2"/>
          <p:cNvSpPr>
            <a:spLocks noGrp="1"/>
          </p:cNvSpPr>
          <p:nvPr>
            <p:ph idx="1"/>
          </p:nvPr>
        </p:nvSpPr>
        <p:spPr>
          <a:xfrm>
            <a:off x="238125" y="896553"/>
            <a:ext cx="8905875" cy="3751647"/>
          </a:xfrm>
        </p:spPr>
        <p:txBody>
          <a:bodyPr>
            <a:normAutofit fontScale="92500"/>
          </a:bodyPr>
          <a:lstStyle/>
          <a:p>
            <a:r>
              <a:rPr lang="en-US" dirty="0" err="1" smtClean="0"/>
              <a:t>OpenMP</a:t>
            </a:r>
            <a:r>
              <a:rPr lang="en-US" dirty="0" smtClean="0"/>
              <a:t> and </a:t>
            </a:r>
            <a:r>
              <a:rPr lang="en-US" dirty="0" err="1" smtClean="0"/>
              <a:t>CilkPlus</a:t>
            </a:r>
            <a:r>
              <a:rPr lang="en-US" dirty="0" smtClean="0"/>
              <a:t> contain a parallel </a:t>
            </a:r>
            <a:r>
              <a:rPr lang="en-US" b="1" i="1" dirty="0" smtClean="0">
                <a:latin typeface="Courier New" panose="02070309020205020404" pitchFamily="49" charset="0"/>
                <a:cs typeface="Courier New" panose="02070309020205020404" pitchFamily="49" charset="0"/>
              </a:rPr>
              <a:t>for</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language construct</a:t>
            </a:r>
          </a:p>
          <a:p>
            <a:r>
              <a:rPr lang="en-US" dirty="0" smtClean="0">
                <a:latin typeface="Times New Roman" panose="02020603050405020304" pitchFamily="18" charset="0"/>
                <a:cs typeface="Times New Roman" panose="02020603050405020304" pitchFamily="18" charset="0"/>
              </a:rPr>
              <a:t>Map is a mode of use of </a:t>
            </a:r>
            <a:r>
              <a:rPr lang="en-US" dirty="0"/>
              <a:t>parallel </a:t>
            </a:r>
            <a:r>
              <a:rPr lang="en-US" b="1" i="1" dirty="0" smtClean="0">
                <a:latin typeface="Courier New" panose="02070309020205020404" pitchFamily="49" charset="0"/>
                <a:cs typeface="Courier New" panose="02070309020205020404" pitchFamily="49" charset="0"/>
              </a:rPr>
              <a:t>for</a:t>
            </a:r>
          </a:p>
          <a:p>
            <a:r>
              <a:rPr lang="en-US" dirty="0" smtClean="0">
                <a:latin typeface="Times New Roman" panose="02020603050405020304" pitchFamily="18" charset="0"/>
                <a:cs typeface="Times New Roman" panose="02020603050405020304" pitchFamily="18" charset="0"/>
              </a:rPr>
              <a:t>TBB uses </a:t>
            </a:r>
            <a:r>
              <a:rPr lang="en-US" b="1" dirty="0" smtClean="0">
                <a:latin typeface="Times New Roman" panose="02020603050405020304" pitchFamily="18" charset="0"/>
                <a:cs typeface="Times New Roman" panose="02020603050405020304" pitchFamily="18" charset="0"/>
              </a:rPr>
              <a:t>higher order functions</a:t>
            </a:r>
            <a:r>
              <a:rPr lang="en-US" dirty="0" smtClean="0">
                <a:latin typeface="Times New Roman" panose="02020603050405020304" pitchFamily="18" charset="0"/>
                <a:cs typeface="Times New Roman" panose="02020603050405020304" pitchFamily="18" charset="0"/>
              </a:rPr>
              <a:t> with lambda expressions/“</a:t>
            </a:r>
            <a:r>
              <a:rPr lang="en-US" dirty="0" err="1" smtClean="0">
                <a:latin typeface="Times New Roman" panose="02020603050405020304" pitchFamily="18" charset="0"/>
                <a:cs typeface="Times New Roman" panose="02020603050405020304" pitchFamily="18" charset="0"/>
              </a:rPr>
              <a:t>funtors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Some languages (</a:t>
            </a:r>
            <a:r>
              <a:rPr lang="en-US" dirty="0" err="1" smtClean="0">
                <a:latin typeface="Times New Roman" panose="02020603050405020304" pitchFamily="18" charset="0"/>
                <a:cs typeface="Times New Roman" panose="02020603050405020304" pitchFamily="18" charset="0"/>
              </a:rPr>
              <a:t>CilkPlus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Matlab</a:t>
            </a:r>
            <a:r>
              <a:rPr lang="en-US" dirty="0" smtClean="0">
                <a:latin typeface="Times New Roman" panose="02020603050405020304" pitchFamily="18" charset="0"/>
                <a:cs typeface="Times New Roman" panose="02020603050405020304" pitchFamily="18" charset="0"/>
              </a:rPr>
              <a:t>, Fortran) provide </a:t>
            </a:r>
            <a:r>
              <a:rPr lang="en-US" b="1" dirty="0" smtClean="0">
                <a:latin typeface="Times New Roman" panose="02020603050405020304" pitchFamily="18" charset="0"/>
                <a:cs typeface="Times New Roman" panose="02020603050405020304" pitchFamily="18" charset="0"/>
              </a:rPr>
              <a:t>array notation</a:t>
            </a:r>
            <a:r>
              <a:rPr lang="en-US" dirty="0" smtClean="0">
                <a:latin typeface="Times New Roman" panose="02020603050405020304" pitchFamily="18" charset="0"/>
                <a:cs typeface="Times New Roman" panose="02020603050405020304" pitchFamily="18" charset="0"/>
              </a:rPr>
              <a:t> which makes some maps more concise</a:t>
            </a: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78</a:t>
            </a:fld>
            <a:endParaRPr lang="en-US"/>
          </a:p>
        </p:txBody>
      </p:sp>
      <p:grpSp>
        <p:nvGrpSpPr>
          <p:cNvPr id="6" name="Group 5"/>
          <p:cNvGrpSpPr/>
          <p:nvPr/>
        </p:nvGrpSpPr>
        <p:grpSpPr>
          <a:xfrm>
            <a:off x="483273" y="4790459"/>
            <a:ext cx="8153400" cy="1368900"/>
            <a:chOff x="532804" y="2771565"/>
            <a:chExt cx="8153400" cy="1368900"/>
          </a:xfrm>
        </p:grpSpPr>
        <p:sp>
          <p:nvSpPr>
            <p:cNvPr id="7" name="Rounded Rectangle 6"/>
            <p:cNvSpPr/>
            <p:nvPr/>
          </p:nvSpPr>
          <p:spPr>
            <a:xfrm>
              <a:off x="532804" y="2771567"/>
              <a:ext cx="8153400" cy="1307343"/>
            </a:xfrm>
            <a:prstGeom prst="roundRect">
              <a:avLst/>
            </a:prstGeom>
            <a:solidFill>
              <a:srgbClr val="27632E">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2805" y="3371024"/>
              <a:ext cx="8153396" cy="769441"/>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A</a:t>
              </a:r>
              <a:r>
                <a:rPr lang="en-US" sz="2000" dirty="0" smtClean="0">
                  <a:latin typeface="Courier New" panose="02070309020205020404" pitchFamily="49" charset="0"/>
                  <a:cs typeface="Courier New" panose="02070309020205020404" pitchFamily="49" charset="0"/>
                </a:rPr>
                <a:t>[:] = A[:]*5;</a:t>
              </a:r>
            </a:p>
            <a:p>
              <a:r>
                <a:rPr lang="en-US" sz="2300" dirty="0" smtClean="0">
                  <a:latin typeface="Times New Roman"/>
                  <a:cs typeface="Times New Roman"/>
                </a:rPr>
                <a:t>is </a:t>
              </a:r>
              <a:r>
                <a:rPr lang="en-US" sz="2300" dirty="0" err="1" smtClean="0">
                  <a:latin typeface="Times New Roman"/>
                  <a:cs typeface="Times New Roman"/>
                </a:rPr>
                <a:t>CilkPlus</a:t>
              </a:r>
              <a:r>
                <a:rPr lang="en-US" sz="2300" dirty="0" smtClean="0">
                  <a:latin typeface="Times New Roman"/>
                  <a:cs typeface="Times New Roman"/>
                </a:rPr>
                <a:t> array notation for “multiply every element in </a:t>
              </a:r>
              <a:r>
                <a:rPr lang="en-US" sz="2300" i="1" dirty="0">
                  <a:latin typeface="Times New Roman"/>
                  <a:cs typeface="Times New Roman"/>
                </a:rPr>
                <a:t>A</a:t>
              </a:r>
              <a:r>
                <a:rPr lang="en-US" sz="2300" dirty="0" smtClean="0">
                  <a:latin typeface="Times New Roman"/>
                  <a:cs typeface="Times New Roman"/>
                </a:rPr>
                <a:t> by 5”</a:t>
              </a:r>
              <a:endParaRPr lang="en-US" sz="2300" dirty="0">
                <a:latin typeface="Times New Roman"/>
                <a:cs typeface="Times New Roman"/>
              </a:endParaRPr>
            </a:p>
          </p:txBody>
        </p:sp>
        <p:sp>
          <p:nvSpPr>
            <p:cNvPr id="9" name="Rounded Rectangle 8"/>
            <p:cNvSpPr/>
            <p:nvPr/>
          </p:nvSpPr>
          <p:spPr>
            <a:xfrm>
              <a:off x="532804" y="2771565"/>
              <a:ext cx="8153397" cy="574020"/>
            </a:xfrm>
            <a:prstGeom prst="roundRect">
              <a:avLst/>
            </a:prstGeom>
            <a:solidFill>
              <a:srgbClr val="2763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5844" y="2819400"/>
              <a:ext cx="7972713" cy="461665"/>
            </a:xfrm>
            <a:prstGeom prst="rect">
              <a:avLst/>
            </a:prstGeom>
            <a:noFill/>
          </p:spPr>
          <p:txBody>
            <a:bodyPr wrap="square" rtlCol="0">
              <a:spAutoFit/>
            </a:bodyPr>
            <a:lstStyle/>
            <a:p>
              <a:r>
                <a:rPr lang="en-US" sz="2400" dirty="0" smtClean="0">
                  <a:solidFill>
                    <a:schemeClr val="bg1"/>
                  </a:solidFill>
                  <a:latin typeface="Times New Roman"/>
                  <a:cs typeface="Times New Roman"/>
                </a:rPr>
                <a:t>Array Notation</a:t>
              </a:r>
              <a:endParaRPr lang="en-US" sz="2400" dirty="0">
                <a:solidFill>
                  <a:schemeClr val="bg1"/>
                </a:solidFill>
                <a:latin typeface="Times New Roman"/>
                <a:cs typeface="Times New Roman"/>
              </a:endParaRPr>
            </a:p>
          </p:txBody>
        </p:sp>
      </p:grpSp>
    </p:spTree>
    <p:extLst>
      <p:ext uri="{BB962C8B-B14F-4D97-AF65-F5344CB8AC3E}">
        <p14:creationId xmlns:p14="http://schemas.microsoft.com/office/powerpoint/2010/main" val="21854908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Unary Maps</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79</a:t>
            </a:fld>
            <a:endParaRPr lang="en-US"/>
          </a:p>
        </p:txBody>
      </p:sp>
      <p:grpSp>
        <p:nvGrpSpPr>
          <p:cNvPr id="6" name="Group 5"/>
          <p:cNvGrpSpPr/>
          <p:nvPr/>
        </p:nvGrpSpPr>
        <p:grpSpPr>
          <a:xfrm>
            <a:off x="304800" y="2582456"/>
            <a:ext cx="8153400" cy="1199177"/>
            <a:chOff x="304800" y="2582456"/>
            <a:chExt cx="8153400" cy="1199177"/>
          </a:xfrm>
        </p:grpSpPr>
        <p:sp>
          <p:nvSpPr>
            <p:cNvPr id="7" name="Rounded Rectangle 6"/>
            <p:cNvSpPr/>
            <p:nvPr/>
          </p:nvSpPr>
          <p:spPr>
            <a:xfrm>
              <a:off x="304800" y="2590800"/>
              <a:ext cx="8153400" cy="1190833"/>
            </a:xfrm>
            <a:prstGeom prst="roundRect">
              <a:avLst/>
            </a:prstGeom>
            <a:solidFill>
              <a:srgbClr val="27632E">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4801" y="3190258"/>
              <a:ext cx="8153396" cy="400110"/>
            </a:xfrm>
            <a:prstGeom prst="rect">
              <a:avLst/>
            </a:prstGeom>
            <a:noFill/>
          </p:spPr>
          <p:txBody>
            <a:bodyPr wrap="square" rtlCol="0">
              <a:spAutoFit/>
            </a:bodyPr>
            <a:lstStyle/>
            <a:p>
              <a:r>
                <a:rPr lang="en-US" sz="2000" dirty="0" smtClean="0">
                  <a:latin typeface="Times New Roman"/>
                  <a:cs typeface="Times New Roman"/>
                </a:rPr>
                <a:t>So far we have only dealt with mapping over a single collection…</a:t>
              </a:r>
              <a:endParaRPr lang="en-US" sz="2000" dirty="0">
                <a:latin typeface="Times New Roman"/>
                <a:cs typeface="Times New Roman"/>
              </a:endParaRPr>
            </a:p>
          </p:txBody>
        </p:sp>
        <p:sp>
          <p:nvSpPr>
            <p:cNvPr id="9" name="Rounded Rectangle 8"/>
            <p:cNvSpPr/>
            <p:nvPr/>
          </p:nvSpPr>
          <p:spPr>
            <a:xfrm>
              <a:off x="304800" y="2582456"/>
              <a:ext cx="8153397" cy="574020"/>
            </a:xfrm>
            <a:prstGeom prst="roundRect">
              <a:avLst/>
            </a:prstGeom>
            <a:solidFill>
              <a:srgbClr val="2763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47840" y="2638634"/>
              <a:ext cx="7972713" cy="461665"/>
            </a:xfrm>
            <a:prstGeom prst="rect">
              <a:avLst/>
            </a:prstGeom>
            <a:noFill/>
          </p:spPr>
          <p:txBody>
            <a:bodyPr wrap="square" rtlCol="0">
              <a:spAutoFit/>
            </a:bodyPr>
            <a:lstStyle/>
            <a:p>
              <a:r>
                <a:rPr lang="en-US" sz="2400" dirty="0" smtClean="0">
                  <a:solidFill>
                    <a:schemeClr val="bg1"/>
                  </a:solidFill>
                  <a:latin typeface="Times New Roman"/>
                  <a:cs typeface="Times New Roman"/>
                </a:rPr>
                <a:t>Unary Maps</a:t>
              </a:r>
              <a:endParaRPr lang="en-US" sz="2400" dirty="0">
                <a:solidFill>
                  <a:schemeClr val="bg1"/>
                </a:solidFill>
                <a:latin typeface="Times New Roman"/>
                <a:cs typeface="Times New Roman"/>
              </a:endParaRPr>
            </a:p>
          </p:txBody>
        </p:sp>
      </p:grpSp>
    </p:spTree>
    <p:extLst>
      <p:ext uri="{BB962C8B-B14F-4D97-AF65-F5344CB8AC3E}">
        <p14:creationId xmlns:p14="http://schemas.microsoft.com/office/powerpoint/2010/main" val="3101390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dirty="0">
                <a:ea typeface="ＭＳ Ｐゴシック" charset="-128"/>
                <a:cs typeface="ＭＳ Ｐゴシック" charset="-128"/>
              </a:rPr>
              <a:t>Why is parallel programming </a:t>
            </a:r>
            <a:r>
              <a:rPr lang="en-US" dirty="0" smtClean="0">
                <a:ea typeface="ＭＳ Ｐゴシック" charset="-128"/>
                <a:cs typeface="ＭＳ Ｐゴシック" charset="-128"/>
              </a:rPr>
              <a:t>important?</a:t>
            </a:r>
            <a:endParaRPr lang="en-US" dirty="0">
              <a:ea typeface="ＭＳ Ｐゴシック" charset="-128"/>
              <a:cs typeface="ＭＳ Ｐゴシック" charset="-128"/>
            </a:endParaRPr>
          </a:p>
        </p:txBody>
      </p:sp>
      <p:sp>
        <p:nvSpPr>
          <p:cNvPr id="15362" name="Rectangle 3"/>
          <p:cNvSpPr>
            <a:spLocks noGrp="1" noChangeArrowheads="1"/>
          </p:cNvSpPr>
          <p:nvPr>
            <p:ph type="body" idx="1"/>
          </p:nvPr>
        </p:nvSpPr>
        <p:spPr/>
        <p:txBody>
          <a:bodyPr>
            <a:normAutofit fontScale="92500" lnSpcReduction="10000"/>
          </a:bodyPr>
          <a:lstStyle/>
          <a:p>
            <a:r>
              <a:rPr lang="en-US">
                <a:ea typeface="ＭＳ Ｐゴシック" charset="-128"/>
                <a:cs typeface="ＭＳ Ｐゴシック" charset="-128"/>
              </a:rPr>
              <a:t>Parallel programming has matured</a:t>
            </a:r>
          </a:p>
          <a:p>
            <a:pPr lvl="1"/>
            <a:r>
              <a:rPr lang="en-US"/>
              <a:t>Standard programming models</a:t>
            </a:r>
          </a:p>
          <a:p>
            <a:pPr lvl="1"/>
            <a:r>
              <a:rPr lang="en-US"/>
              <a:t>Common machine architectures</a:t>
            </a:r>
          </a:p>
          <a:p>
            <a:pPr lvl="1"/>
            <a:r>
              <a:rPr lang="en-US"/>
              <a:t>Programmer can focus on computation and use suitable programming model for implementation</a:t>
            </a:r>
          </a:p>
          <a:p>
            <a:r>
              <a:rPr lang="en-US">
                <a:ea typeface="ＭＳ Ｐゴシック" charset="-128"/>
                <a:cs typeface="ＭＳ Ｐゴシック" charset="-128"/>
              </a:rPr>
              <a:t>Increasing portability between models and architectures</a:t>
            </a:r>
          </a:p>
          <a:p>
            <a:r>
              <a:rPr lang="en-US">
                <a:ea typeface="ＭＳ Ｐゴシック" charset="-128"/>
                <a:cs typeface="ＭＳ Ｐゴシック" charset="-128"/>
              </a:rPr>
              <a:t>Reasonable hope of portability across platforms</a:t>
            </a:r>
          </a:p>
          <a:p>
            <a:r>
              <a:rPr lang="en-US">
                <a:ea typeface="ＭＳ Ｐゴシック" charset="-128"/>
                <a:cs typeface="ＭＳ Ｐゴシック" charset="-128"/>
              </a:rPr>
              <a:t>Problem</a:t>
            </a:r>
          </a:p>
          <a:p>
            <a:pPr lvl="1"/>
            <a:r>
              <a:rPr lang="en-US"/>
              <a:t>Performance optimization is still platform-dependent</a:t>
            </a:r>
          </a:p>
          <a:p>
            <a:pPr lvl="1"/>
            <a:r>
              <a:rPr lang="en-US"/>
              <a:t>Performance portability is a problem</a:t>
            </a:r>
          </a:p>
          <a:p>
            <a:pPr lvl="1"/>
            <a:r>
              <a:rPr lang="en-US"/>
              <a:t>Parallel programming methods are still evolving</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8</a:t>
            </a:fld>
            <a:endParaRPr lang="en-US" dirty="0"/>
          </a:p>
        </p:txBody>
      </p:sp>
    </p:spTree>
    <p:extLst>
      <p:ext uri="{BB962C8B-B14F-4D97-AF65-F5344CB8AC3E}">
        <p14:creationId xmlns:p14="http://schemas.microsoft.com/office/powerpoint/2010/main" val="25088813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with 1 Input, 1 Output</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80</a:t>
            </a:fld>
            <a:endParaRPr lang="en-US"/>
          </a:p>
        </p:txBody>
      </p:sp>
      <p:sp>
        <p:nvSpPr>
          <p:cNvPr id="6" name="Rectangle 5"/>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 name="Rectangle 6"/>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8" name="Rectangle 7"/>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7</a:t>
            </a:r>
          </a:p>
        </p:txBody>
      </p:sp>
      <p:sp>
        <p:nvSpPr>
          <p:cNvPr id="9" name="Rectangle 8"/>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10" name="Rectangle 9"/>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11" name="Rectangle 10"/>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2" name="Rectangle 11"/>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13" name="Rectangle 12"/>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14" name="Rectangle 13"/>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5" name="Rectangle 14"/>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16" name="Rectangle 15"/>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17" name="Rectangle 16"/>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18" name="Rectangle 17"/>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19" name="Rectangle 18"/>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20" name="Rectangle 19"/>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21" name="Rectangle 20"/>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22" name="Rectangle 21"/>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23" name="Rectangle 22"/>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24" name="Rectangle 23"/>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25" name="Rectangle 24"/>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26" name="Rectangle 25"/>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27" name="Rectangle 26"/>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28" name="Rectangle 27"/>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29" name="Rectangle 28"/>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30" name="Rectangle 29"/>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31" name="Rectangle 30"/>
          <p:cNvSpPr/>
          <p:nvPr/>
        </p:nvSpPr>
        <p:spPr>
          <a:xfrm>
            <a:off x="16002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6</a:t>
            </a:r>
          </a:p>
        </p:txBody>
      </p:sp>
      <p:sp>
        <p:nvSpPr>
          <p:cNvPr id="32" name="Rectangle 31"/>
          <p:cNvSpPr/>
          <p:nvPr/>
        </p:nvSpPr>
        <p:spPr>
          <a:xfrm>
            <a:off x="21336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14</a:t>
            </a:r>
          </a:p>
        </p:txBody>
      </p:sp>
      <p:sp>
        <p:nvSpPr>
          <p:cNvPr id="33" name="Rectangle 32"/>
          <p:cNvSpPr/>
          <p:nvPr/>
        </p:nvSpPr>
        <p:spPr>
          <a:xfrm>
            <a:off x="26670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34" name="Rectangle 33"/>
          <p:cNvSpPr/>
          <p:nvPr/>
        </p:nvSpPr>
        <p:spPr>
          <a:xfrm>
            <a:off x="32004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35" name="Rectangle 34"/>
          <p:cNvSpPr/>
          <p:nvPr/>
        </p:nvSpPr>
        <p:spPr>
          <a:xfrm>
            <a:off x="37338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36" name="Rectangle 35"/>
          <p:cNvSpPr/>
          <p:nvPr/>
        </p:nvSpPr>
        <p:spPr>
          <a:xfrm>
            <a:off x="42672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37" name="Rectangle 36"/>
          <p:cNvSpPr/>
          <p:nvPr/>
        </p:nvSpPr>
        <p:spPr>
          <a:xfrm>
            <a:off x="48006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38" name="Rectangle 37"/>
          <p:cNvSpPr/>
          <p:nvPr/>
        </p:nvSpPr>
        <p:spPr>
          <a:xfrm>
            <a:off x="53340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39" name="Rectangle 38"/>
          <p:cNvSpPr/>
          <p:nvPr/>
        </p:nvSpPr>
        <p:spPr>
          <a:xfrm>
            <a:off x="58674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10</a:t>
            </a:r>
          </a:p>
        </p:txBody>
      </p:sp>
      <p:sp>
        <p:nvSpPr>
          <p:cNvPr id="40" name="Rectangle 39"/>
          <p:cNvSpPr/>
          <p:nvPr/>
        </p:nvSpPr>
        <p:spPr>
          <a:xfrm>
            <a:off x="64008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6</a:t>
            </a:r>
          </a:p>
        </p:txBody>
      </p:sp>
      <p:sp>
        <p:nvSpPr>
          <p:cNvPr id="41" name="Rectangle 40"/>
          <p:cNvSpPr/>
          <p:nvPr/>
        </p:nvSpPr>
        <p:spPr>
          <a:xfrm>
            <a:off x="69342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42" name="Rectangle 41"/>
          <p:cNvSpPr/>
          <p:nvPr/>
        </p:nvSpPr>
        <p:spPr>
          <a:xfrm>
            <a:off x="7467600" y="30480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cxnSp>
        <p:nvCxnSpPr>
          <p:cNvPr id="43" name="Straight Arrow Connector 42"/>
          <p:cNvCxnSpPr/>
          <p:nvPr/>
        </p:nvCxnSpPr>
        <p:spPr>
          <a:xfrm>
            <a:off x="18288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a:off x="23622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a:off x="28956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p:cNvCxnSpPr/>
          <p:nvPr/>
        </p:nvCxnSpPr>
        <p:spPr>
          <a:xfrm>
            <a:off x="34290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39624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p:cNvCxnSpPr/>
          <p:nvPr/>
        </p:nvCxnSpPr>
        <p:spPr>
          <a:xfrm>
            <a:off x="44958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p:cNvCxnSpPr/>
          <p:nvPr/>
        </p:nvCxnSpPr>
        <p:spPr>
          <a:xfrm>
            <a:off x="50292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55626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60960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66294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71628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7696200" y="25146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28600" y="30480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result</a:t>
            </a:r>
          </a:p>
        </p:txBody>
      </p:sp>
      <p:sp>
        <p:nvSpPr>
          <p:cNvPr id="57" name="Content Placeholder 4"/>
          <p:cNvSpPr txBox="1">
            <a:spLocks/>
          </p:cNvSpPr>
          <p:nvPr/>
        </p:nvSpPr>
        <p:spPr>
          <a:xfrm>
            <a:off x="228600" y="3810000"/>
            <a:ext cx="8534400" cy="1905000"/>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lang="en-US" sz="3200" kern="1200">
                <a:solidFill>
                  <a:srgbClr val="365890"/>
                </a:solidFill>
                <a:effectLst>
                  <a:outerShdw blurRad="215900" dir="5400000" algn="ctr" rotWithShape="0">
                    <a:schemeClr val="bg1">
                      <a:lumMod val="75000"/>
                    </a:scheme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err="1">
                <a:solidFill>
                  <a:schemeClr val="tx1"/>
                </a:solidFill>
                <a:effectLst/>
                <a:latin typeface="Cambria"/>
                <a:cs typeface="Cambria"/>
              </a:rPr>
              <a:t>i</a:t>
            </a:r>
            <a:r>
              <a:rPr lang="en-US" dirty="0" err="1" smtClean="0">
                <a:solidFill>
                  <a:schemeClr val="tx1"/>
                </a:solidFill>
                <a:effectLst/>
                <a:latin typeface="Cambria"/>
                <a:cs typeface="Cambria"/>
              </a:rPr>
              <a:t>nt</a:t>
            </a:r>
            <a:r>
              <a:rPr lang="en-US" dirty="0" smtClean="0">
                <a:solidFill>
                  <a:schemeClr val="tx1"/>
                </a:solidFill>
                <a:effectLst/>
                <a:latin typeface="Cambria"/>
                <a:cs typeface="Cambria"/>
              </a:rPr>
              <a:t>  </a:t>
            </a:r>
            <a:r>
              <a:rPr lang="en-US" dirty="0" err="1" smtClean="0">
                <a:solidFill>
                  <a:schemeClr val="tx1"/>
                </a:solidFill>
                <a:effectLst/>
                <a:latin typeface="Cambria"/>
                <a:cs typeface="Cambria"/>
              </a:rPr>
              <a:t>oneToOne</a:t>
            </a:r>
            <a:r>
              <a:rPr lang="en-US" dirty="0" smtClean="0">
                <a:solidFill>
                  <a:schemeClr val="tx1"/>
                </a:solidFill>
                <a:effectLst/>
                <a:latin typeface="Cambria"/>
                <a:cs typeface="Cambria"/>
              </a:rPr>
              <a:t> ( </a:t>
            </a:r>
            <a:r>
              <a:rPr lang="en-US" dirty="0" err="1" smtClean="0">
                <a:solidFill>
                  <a:schemeClr val="tx1"/>
                </a:solidFill>
                <a:effectLst/>
                <a:latin typeface="Cambria"/>
                <a:cs typeface="Cambria"/>
              </a:rPr>
              <a:t>int</a:t>
            </a:r>
            <a:r>
              <a:rPr lang="en-US" dirty="0" smtClean="0">
                <a:solidFill>
                  <a:schemeClr val="tx1"/>
                </a:solidFill>
                <a:effectLst/>
                <a:latin typeface="Cambria"/>
                <a:cs typeface="Cambria"/>
              </a:rPr>
              <a:t> x[11] ) {</a:t>
            </a:r>
          </a:p>
          <a:p>
            <a:pPr>
              <a:buFont typeface="Arial" pitchFamily="34" charset="0"/>
              <a:buNone/>
            </a:pPr>
            <a:r>
              <a:rPr lang="en-US" dirty="0" smtClean="0">
                <a:solidFill>
                  <a:schemeClr val="tx1"/>
                </a:solidFill>
                <a:effectLst/>
                <a:latin typeface="Cambria"/>
                <a:cs typeface="Cambria"/>
              </a:rPr>
              <a:t>		return x*2; </a:t>
            </a:r>
          </a:p>
          <a:p>
            <a:pPr>
              <a:buFont typeface="Arial" pitchFamily="34" charset="0"/>
              <a:buNone/>
            </a:pPr>
            <a:r>
              <a:rPr lang="en-US" dirty="0" smtClean="0">
                <a:solidFill>
                  <a:schemeClr val="tx1"/>
                </a:solidFill>
                <a:effectLst/>
                <a:latin typeface="Cambria"/>
                <a:cs typeface="Cambria"/>
              </a:rPr>
              <a:t>}</a:t>
            </a:r>
          </a:p>
        </p:txBody>
      </p:sp>
    </p:spTree>
    <p:extLst>
      <p:ext uri="{BB962C8B-B14F-4D97-AF65-F5344CB8AC3E}">
        <p14:creationId xmlns:p14="http://schemas.microsoft.com/office/powerpoint/2010/main" val="1182893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dirty="0" err="1" smtClean="0"/>
              <a:t>ary</a:t>
            </a:r>
            <a:r>
              <a:rPr lang="en-US" dirty="0" smtClean="0"/>
              <a:t> Maps</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81</a:t>
            </a:fld>
            <a:endParaRPr lang="en-US"/>
          </a:p>
        </p:txBody>
      </p:sp>
      <p:grpSp>
        <p:nvGrpSpPr>
          <p:cNvPr id="6" name="Group 5"/>
          <p:cNvGrpSpPr/>
          <p:nvPr/>
        </p:nvGrpSpPr>
        <p:grpSpPr>
          <a:xfrm>
            <a:off x="304800" y="2590800"/>
            <a:ext cx="8161572" cy="1190833"/>
            <a:chOff x="304800" y="2590800"/>
            <a:chExt cx="8161572" cy="1190833"/>
          </a:xfrm>
        </p:grpSpPr>
        <p:sp>
          <p:nvSpPr>
            <p:cNvPr id="7" name="Rounded Rectangle 6"/>
            <p:cNvSpPr/>
            <p:nvPr/>
          </p:nvSpPr>
          <p:spPr>
            <a:xfrm>
              <a:off x="304800" y="2590800"/>
              <a:ext cx="8153400" cy="1190833"/>
            </a:xfrm>
            <a:prstGeom prst="roundRect">
              <a:avLst/>
            </a:prstGeom>
            <a:solidFill>
              <a:srgbClr val="27632E">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4801" y="3190258"/>
              <a:ext cx="8153396" cy="400110"/>
            </a:xfrm>
            <a:prstGeom prst="rect">
              <a:avLst/>
            </a:prstGeom>
            <a:noFill/>
          </p:spPr>
          <p:txBody>
            <a:bodyPr wrap="square" rtlCol="0">
              <a:spAutoFit/>
            </a:bodyPr>
            <a:lstStyle/>
            <a:p>
              <a:r>
                <a:rPr lang="en-US" sz="2000" dirty="0" smtClean="0">
                  <a:latin typeface="Times New Roman"/>
                  <a:cs typeface="Times New Roman"/>
                </a:rPr>
                <a:t>But, sometimes it makes sense to map over multiple collections at once…</a:t>
              </a:r>
              <a:endParaRPr lang="en-US" sz="2000" dirty="0">
                <a:latin typeface="Times New Roman"/>
                <a:cs typeface="Times New Roman"/>
              </a:endParaRPr>
            </a:p>
          </p:txBody>
        </p:sp>
        <p:sp>
          <p:nvSpPr>
            <p:cNvPr id="9" name="Rounded Rectangle 8"/>
            <p:cNvSpPr/>
            <p:nvPr/>
          </p:nvSpPr>
          <p:spPr>
            <a:xfrm>
              <a:off x="312975" y="2590800"/>
              <a:ext cx="8153397" cy="574020"/>
            </a:xfrm>
            <a:prstGeom prst="roundRect">
              <a:avLst/>
            </a:prstGeom>
            <a:solidFill>
              <a:srgbClr val="2763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47840" y="2638634"/>
              <a:ext cx="7972713" cy="461665"/>
            </a:xfrm>
            <a:prstGeom prst="rect">
              <a:avLst/>
            </a:prstGeom>
            <a:noFill/>
          </p:spPr>
          <p:txBody>
            <a:bodyPr wrap="square" rtlCol="0">
              <a:spAutoFit/>
            </a:bodyPr>
            <a:lstStyle/>
            <a:p>
              <a:r>
                <a:rPr lang="en-US" sz="2400" dirty="0" smtClean="0">
                  <a:solidFill>
                    <a:schemeClr val="bg1"/>
                  </a:solidFill>
                  <a:latin typeface="Times New Roman"/>
                  <a:cs typeface="Times New Roman"/>
                </a:rPr>
                <a:t>N-</a:t>
              </a:r>
              <a:r>
                <a:rPr lang="en-US" sz="2400" dirty="0" err="1" smtClean="0">
                  <a:solidFill>
                    <a:schemeClr val="bg1"/>
                  </a:solidFill>
                  <a:latin typeface="Times New Roman"/>
                  <a:cs typeface="Times New Roman"/>
                </a:rPr>
                <a:t>ary</a:t>
              </a:r>
              <a:r>
                <a:rPr lang="en-US" sz="2400" dirty="0" smtClean="0">
                  <a:solidFill>
                    <a:schemeClr val="bg1"/>
                  </a:solidFill>
                  <a:latin typeface="Times New Roman"/>
                  <a:cs typeface="Times New Roman"/>
                </a:rPr>
                <a:t> Maps</a:t>
              </a:r>
              <a:endParaRPr lang="en-US" sz="2400" dirty="0">
                <a:solidFill>
                  <a:schemeClr val="bg1"/>
                </a:solidFill>
                <a:latin typeface="Times New Roman"/>
                <a:cs typeface="Times New Roman"/>
              </a:endParaRPr>
            </a:p>
          </p:txBody>
        </p:sp>
      </p:grpSp>
    </p:spTree>
    <p:extLst>
      <p:ext uri="{BB962C8B-B14F-4D97-AF65-F5344CB8AC3E}">
        <p14:creationId xmlns:p14="http://schemas.microsoft.com/office/powerpoint/2010/main" val="2102884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with 2 Inputs, 1 Output</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82</a:t>
            </a:fld>
            <a:endParaRPr lang="en-US"/>
          </a:p>
        </p:txBody>
      </p:sp>
      <p:sp>
        <p:nvSpPr>
          <p:cNvPr id="69" name="Rectangle 68"/>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0" name="Rectangle 69"/>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71" name="Rectangle 70"/>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7</a:t>
            </a:r>
          </a:p>
        </p:txBody>
      </p:sp>
      <p:sp>
        <p:nvSpPr>
          <p:cNvPr id="72" name="Rectangle 71"/>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73" name="Rectangle 72"/>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74" name="Rectangle 73"/>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75" name="Rectangle 74"/>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76" name="Rectangle 75"/>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77" name="Rectangle 76"/>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78" name="Rectangle 77"/>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9" name="Rectangle 78"/>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80" name="Rectangle 79"/>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1" name="Rectangle 80"/>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0</a:t>
            </a:r>
          </a:p>
        </p:txBody>
      </p:sp>
      <p:sp>
        <p:nvSpPr>
          <p:cNvPr id="82" name="Rectangle 81"/>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83" name="Rectangle 82"/>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84" name="Rectangle 83"/>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85" name="Rectangle 84"/>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86" name="Rectangle 85"/>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87" name="Rectangle 86"/>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88" name="Rectangle 87"/>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89" name="Rectangle 88"/>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90" name="Rectangle 89"/>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91" name="Rectangle 90"/>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92" name="Rectangle 91"/>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93" name="Rectangle 92"/>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94" name="Rectangle 93"/>
          <p:cNvSpPr/>
          <p:nvPr/>
        </p:nvSpPr>
        <p:spPr>
          <a:xfrm>
            <a:off x="16002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95" name="Rectangle 94"/>
          <p:cNvSpPr/>
          <p:nvPr/>
        </p:nvSpPr>
        <p:spPr>
          <a:xfrm>
            <a:off x="21336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11</a:t>
            </a:r>
          </a:p>
        </p:txBody>
      </p:sp>
      <p:sp>
        <p:nvSpPr>
          <p:cNvPr id="96" name="Rectangle 95"/>
          <p:cNvSpPr/>
          <p:nvPr/>
        </p:nvSpPr>
        <p:spPr>
          <a:xfrm>
            <a:off x="26670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97" name="Rectangle 96"/>
          <p:cNvSpPr/>
          <p:nvPr/>
        </p:nvSpPr>
        <p:spPr>
          <a:xfrm>
            <a:off x="32004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98" name="Rectangle 97"/>
          <p:cNvSpPr/>
          <p:nvPr/>
        </p:nvSpPr>
        <p:spPr>
          <a:xfrm>
            <a:off x="37338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12</a:t>
            </a:r>
          </a:p>
        </p:txBody>
      </p:sp>
      <p:sp>
        <p:nvSpPr>
          <p:cNvPr id="99" name="Rectangle 98"/>
          <p:cNvSpPr/>
          <p:nvPr/>
        </p:nvSpPr>
        <p:spPr>
          <a:xfrm>
            <a:off x="42672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100" name="Rectangle 99"/>
          <p:cNvSpPr/>
          <p:nvPr/>
        </p:nvSpPr>
        <p:spPr>
          <a:xfrm>
            <a:off x="48006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101" name="Rectangle 100"/>
          <p:cNvSpPr/>
          <p:nvPr/>
        </p:nvSpPr>
        <p:spPr>
          <a:xfrm>
            <a:off x="53340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102" name="Rectangle 101"/>
          <p:cNvSpPr/>
          <p:nvPr/>
        </p:nvSpPr>
        <p:spPr>
          <a:xfrm>
            <a:off x="58674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10</a:t>
            </a:r>
          </a:p>
        </p:txBody>
      </p:sp>
      <p:sp>
        <p:nvSpPr>
          <p:cNvPr id="103" name="Rectangle 102"/>
          <p:cNvSpPr/>
          <p:nvPr/>
        </p:nvSpPr>
        <p:spPr>
          <a:xfrm>
            <a:off x="64008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04" name="Rectangle 103"/>
          <p:cNvSpPr/>
          <p:nvPr/>
        </p:nvSpPr>
        <p:spPr>
          <a:xfrm>
            <a:off x="69342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105" name="Rectangle 104"/>
          <p:cNvSpPr/>
          <p:nvPr/>
        </p:nvSpPr>
        <p:spPr>
          <a:xfrm>
            <a:off x="7467600" y="3581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cxnSp>
        <p:nvCxnSpPr>
          <p:cNvPr id="106" name="Straight Arrow Connector 105"/>
          <p:cNvCxnSpPr/>
          <p:nvPr/>
        </p:nvCxnSpPr>
        <p:spPr>
          <a:xfrm>
            <a:off x="18288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Arrow Connector 106"/>
          <p:cNvCxnSpPr/>
          <p:nvPr/>
        </p:nvCxnSpPr>
        <p:spPr>
          <a:xfrm>
            <a:off x="23622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Arrow Connector 107"/>
          <p:cNvCxnSpPr/>
          <p:nvPr/>
        </p:nvCxnSpPr>
        <p:spPr>
          <a:xfrm>
            <a:off x="28956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Arrow Connector 108"/>
          <p:cNvCxnSpPr/>
          <p:nvPr/>
        </p:nvCxnSpPr>
        <p:spPr>
          <a:xfrm>
            <a:off x="34290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Arrow Connector 109"/>
          <p:cNvCxnSpPr/>
          <p:nvPr/>
        </p:nvCxnSpPr>
        <p:spPr>
          <a:xfrm>
            <a:off x="39624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Arrow Connector 110"/>
          <p:cNvCxnSpPr/>
          <p:nvPr/>
        </p:nvCxnSpPr>
        <p:spPr>
          <a:xfrm>
            <a:off x="44958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Arrow Connector 111"/>
          <p:cNvCxnSpPr/>
          <p:nvPr/>
        </p:nvCxnSpPr>
        <p:spPr>
          <a:xfrm>
            <a:off x="50292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Arrow Connector 112"/>
          <p:cNvCxnSpPr/>
          <p:nvPr/>
        </p:nvCxnSpPr>
        <p:spPr>
          <a:xfrm>
            <a:off x="55626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Arrow Connector 113"/>
          <p:cNvCxnSpPr/>
          <p:nvPr/>
        </p:nvCxnSpPr>
        <p:spPr>
          <a:xfrm>
            <a:off x="60960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Arrow Connector 114"/>
          <p:cNvCxnSpPr/>
          <p:nvPr/>
        </p:nvCxnSpPr>
        <p:spPr>
          <a:xfrm>
            <a:off x="66294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Arrow Connector 115"/>
          <p:cNvCxnSpPr/>
          <p:nvPr/>
        </p:nvCxnSpPr>
        <p:spPr>
          <a:xfrm>
            <a:off x="71628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Arrow Connector 116"/>
          <p:cNvCxnSpPr/>
          <p:nvPr/>
        </p:nvCxnSpPr>
        <p:spPr>
          <a:xfrm>
            <a:off x="7696200" y="3048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8" name="Rectangle 117"/>
          <p:cNvSpPr/>
          <p:nvPr/>
        </p:nvSpPr>
        <p:spPr>
          <a:xfrm>
            <a:off x="228600" y="3581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result</a:t>
            </a:r>
          </a:p>
        </p:txBody>
      </p:sp>
      <p:sp>
        <p:nvSpPr>
          <p:cNvPr id="119" name="Rectangle 118"/>
          <p:cNvSpPr/>
          <p:nvPr/>
        </p:nvSpPr>
        <p:spPr>
          <a:xfrm>
            <a:off x="228600" y="2362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120" name="Rectangle 119"/>
          <p:cNvSpPr/>
          <p:nvPr/>
        </p:nvSpPr>
        <p:spPr>
          <a:xfrm>
            <a:off x="16002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121" name="Rectangle 120"/>
          <p:cNvSpPr/>
          <p:nvPr/>
        </p:nvSpPr>
        <p:spPr>
          <a:xfrm>
            <a:off x="21336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22" name="Rectangle 121"/>
          <p:cNvSpPr/>
          <p:nvPr/>
        </p:nvSpPr>
        <p:spPr>
          <a:xfrm>
            <a:off x="26670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123" name="Rectangle 122"/>
          <p:cNvSpPr/>
          <p:nvPr/>
        </p:nvSpPr>
        <p:spPr>
          <a:xfrm>
            <a:off x="32004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124" name="Rectangle 123"/>
          <p:cNvSpPr/>
          <p:nvPr/>
        </p:nvSpPr>
        <p:spPr>
          <a:xfrm>
            <a:off x="37338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125" name="Rectangle 124"/>
          <p:cNvSpPr/>
          <p:nvPr/>
        </p:nvSpPr>
        <p:spPr>
          <a:xfrm>
            <a:off x="42672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126" name="Rectangle 125"/>
          <p:cNvSpPr/>
          <p:nvPr/>
        </p:nvSpPr>
        <p:spPr>
          <a:xfrm>
            <a:off x="48006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127" name="Rectangle 126"/>
          <p:cNvSpPr/>
          <p:nvPr/>
        </p:nvSpPr>
        <p:spPr>
          <a:xfrm>
            <a:off x="53340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128" name="Rectangle 127"/>
          <p:cNvSpPr/>
          <p:nvPr/>
        </p:nvSpPr>
        <p:spPr>
          <a:xfrm>
            <a:off x="58674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129" name="Rectangle 128"/>
          <p:cNvSpPr/>
          <p:nvPr/>
        </p:nvSpPr>
        <p:spPr>
          <a:xfrm>
            <a:off x="64008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130" name="Rectangle 129"/>
          <p:cNvSpPr/>
          <p:nvPr/>
        </p:nvSpPr>
        <p:spPr>
          <a:xfrm>
            <a:off x="69342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131" name="Rectangle 130"/>
          <p:cNvSpPr/>
          <p:nvPr/>
        </p:nvSpPr>
        <p:spPr>
          <a:xfrm>
            <a:off x="7467600" y="2362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132" name="Content Placeholder 4"/>
          <p:cNvSpPr txBox="1">
            <a:spLocks/>
          </p:cNvSpPr>
          <p:nvPr/>
        </p:nvSpPr>
        <p:spPr>
          <a:xfrm>
            <a:off x="228600" y="4343400"/>
            <a:ext cx="8534400" cy="1905000"/>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lang="en-US" sz="3200" kern="1200">
                <a:solidFill>
                  <a:srgbClr val="365890"/>
                </a:solidFill>
                <a:effectLst>
                  <a:outerShdw blurRad="215900" dir="5400000" algn="ctr" rotWithShape="0">
                    <a:schemeClr val="bg1">
                      <a:lumMod val="75000"/>
                    </a:scheme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err="1">
                <a:solidFill>
                  <a:schemeClr val="tx1"/>
                </a:solidFill>
                <a:effectLst/>
                <a:latin typeface="Cambria"/>
                <a:cs typeface="Cambria"/>
              </a:rPr>
              <a:t>i</a:t>
            </a:r>
            <a:r>
              <a:rPr lang="en-US" dirty="0" err="1" smtClean="0">
                <a:solidFill>
                  <a:schemeClr val="tx1"/>
                </a:solidFill>
                <a:effectLst/>
                <a:latin typeface="Cambria"/>
                <a:cs typeface="Cambria"/>
              </a:rPr>
              <a:t>nt</a:t>
            </a:r>
            <a:r>
              <a:rPr lang="en-US" dirty="0" smtClean="0">
                <a:solidFill>
                  <a:schemeClr val="tx1"/>
                </a:solidFill>
                <a:effectLst/>
                <a:latin typeface="Cambria"/>
                <a:cs typeface="Cambria"/>
              </a:rPr>
              <a:t>  </a:t>
            </a:r>
            <a:r>
              <a:rPr lang="en-US" dirty="0" err="1" smtClean="0">
                <a:solidFill>
                  <a:schemeClr val="tx1"/>
                </a:solidFill>
                <a:effectLst/>
                <a:latin typeface="Cambria"/>
                <a:cs typeface="Cambria"/>
              </a:rPr>
              <a:t>twoToOne</a:t>
            </a:r>
            <a:r>
              <a:rPr lang="en-US" dirty="0" smtClean="0">
                <a:solidFill>
                  <a:schemeClr val="tx1"/>
                </a:solidFill>
                <a:effectLst/>
                <a:latin typeface="Cambria"/>
                <a:cs typeface="Cambria"/>
              </a:rPr>
              <a:t> ( </a:t>
            </a:r>
            <a:r>
              <a:rPr lang="en-US" dirty="0" err="1" smtClean="0">
                <a:solidFill>
                  <a:schemeClr val="tx1"/>
                </a:solidFill>
                <a:effectLst/>
                <a:latin typeface="Cambria"/>
                <a:cs typeface="Cambria"/>
              </a:rPr>
              <a:t>int</a:t>
            </a:r>
            <a:r>
              <a:rPr lang="en-US" dirty="0" smtClean="0">
                <a:solidFill>
                  <a:schemeClr val="tx1"/>
                </a:solidFill>
                <a:effectLst/>
                <a:latin typeface="Cambria"/>
                <a:cs typeface="Cambria"/>
              </a:rPr>
              <a:t> x[11], </a:t>
            </a:r>
            <a:r>
              <a:rPr lang="en-US" dirty="0" err="1" smtClean="0">
                <a:solidFill>
                  <a:schemeClr val="tx1"/>
                </a:solidFill>
                <a:effectLst/>
                <a:latin typeface="Cambria"/>
                <a:cs typeface="Cambria"/>
              </a:rPr>
              <a:t>int</a:t>
            </a:r>
            <a:r>
              <a:rPr lang="en-US" dirty="0" smtClean="0">
                <a:solidFill>
                  <a:schemeClr val="tx1"/>
                </a:solidFill>
                <a:effectLst/>
                <a:latin typeface="Cambria"/>
                <a:cs typeface="Cambria"/>
              </a:rPr>
              <a:t> y[11] ) {</a:t>
            </a:r>
          </a:p>
          <a:p>
            <a:pPr>
              <a:buFont typeface="Arial" pitchFamily="34" charset="0"/>
              <a:buNone/>
            </a:pPr>
            <a:r>
              <a:rPr lang="en-US" dirty="0" smtClean="0">
                <a:solidFill>
                  <a:schemeClr val="tx1"/>
                </a:solidFill>
                <a:effectLst/>
                <a:latin typeface="Cambria"/>
                <a:cs typeface="Cambria"/>
              </a:rPr>
              <a:t>		return </a:t>
            </a:r>
            <a:r>
              <a:rPr lang="en-US" dirty="0" err="1" smtClean="0">
                <a:solidFill>
                  <a:schemeClr val="tx1"/>
                </a:solidFill>
                <a:effectLst/>
                <a:latin typeface="Cambria"/>
                <a:cs typeface="Cambria"/>
              </a:rPr>
              <a:t>x+y</a:t>
            </a:r>
            <a:r>
              <a:rPr lang="en-US" dirty="0" smtClean="0">
                <a:solidFill>
                  <a:schemeClr val="tx1"/>
                </a:solidFill>
                <a:effectLst/>
                <a:latin typeface="Cambria"/>
                <a:cs typeface="Cambria"/>
              </a:rPr>
              <a:t>; </a:t>
            </a:r>
          </a:p>
          <a:p>
            <a:pPr>
              <a:buFont typeface="Arial" pitchFamily="34" charset="0"/>
              <a:buNone/>
            </a:pPr>
            <a:r>
              <a:rPr lang="en-US" dirty="0" smtClean="0">
                <a:solidFill>
                  <a:schemeClr val="tx1"/>
                </a:solidFill>
                <a:effectLst/>
                <a:latin typeface="Cambria"/>
                <a:cs typeface="Cambria"/>
              </a:rPr>
              <a:t>}</a:t>
            </a:r>
          </a:p>
        </p:txBody>
      </p:sp>
    </p:spTree>
    <p:extLst>
      <p:ext uri="{BB962C8B-B14F-4D97-AF65-F5344CB8AC3E}">
        <p14:creationId xmlns:p14="http://schemas.microsoft.com/office/powerpoint/2010/main" val="3895947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Pattern - Overview</a:t>
            </a:r>
            <a:endParaRPr lang="en-US" dirty="0"/>
          </a:p>
        </p:txBody>
      </p:sp>
      <p:sp>
        <p:nvSpPr>
          <p:cNvPr id="3" name="Content Placeholder 2"/>
          <p:cNvSpPr>
            <a:spLocks noGrp="1"/>
          </p:cNvSpPr>
          <p:nvPr>
            <p:ph idx="1"/>
          </p:nvPr>
        </p:nvSpPr>
        <p:spPr/>
        <p:txBody>
          <a:bodyPr>
            <a:normAutofit/>
          </a:bodyPr>
          <a:lstStyle/>
          <a:p>
            <a:r>
              <a:rPr lang="en-US" dirty="0" smtClean="0"/>
              <a:t>Map</a:t>
            </a:r>
          </a:p>
          <a:p>
            <a:r>
              <a:rPr lang="en-US" dirty="0" smtClean="0">
                <a:solidFill>
                  <a:srgbClr val="FF0000"/>
                </a:solidFill>
              </a:rPr>
              <a:t>Optimizations</a:t>
            </a:r>
          </a:p>
          <a:p>
            <a:pPr lvl="1"/>
            <a:r>
              <a:rPr lang="en-US" dirty="0" smtClean="0">
                <a:solidFill>
                  <a:srgbClr val="FF0000"/>
                </a:solidFill>
              </a:rPr>
              <a:t>Sequences of Maps</a:t>
            </a:r>
          </a:p>
          <a:p>
            <a:pPr lvl="1"/>
            <a:r>
              <a:rPr lang="en-US" dirty="0" smtClean="0">
                <a:solidFill>
                  <a:srgbClr val="FF0000"/>
                </a:solidFill>
              </a:rPr>
              <a:t>Code Fusion</a:t>
            </a:r>
          </a:p>
          <a:p>
            <a:pPr lvl="1"/>
            <a:r>
              <a:rPr lang="en-US" dirty="0" smtClean="0">
                <a:solidFill>
                  <a:srgbClr val="FF0000"/>
                </a:solidFill>
              </a:rPr>
              <a:t>Cache Fusion</a:t>
            </a:r>
          </a:p>
          <a:p>
            <a:r>
              <a:rPr lang="en-US" dirty="0" smtClean="0"/>
              <a:t>Related Patterns</a:t>
            </a:r>
          </a:p>
          <a:p>
            <a:r>
              <a:rPr lang="en-US" dirty="0"/>
              <a:t>Example Implementation: Scaled Vector Addition (SAXPY)</a:t>
            </a:r>
          </a:p>
          <a:p>
            <a:pPr lvl="1"/>
            <a:r>
              <a:rPr lang="en-US" dirty="0"/>
              <a:t>Problem Description</a:t>
            </a:r>
          </a:p>
          <a:p>
            <a:pPr lvl="1"/>
            <a:r>
              <a:rPr lang="en-US" dirty="0"/>
              <a:t>Various </a:t>
            </a:r>
            <a:r>
              <a:rPr lang="en-US" dirty="0" smtClean="0"/>
              <a:t>Implementations</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83</a:t>
            </a:fld>
            <a:endParaRPr lang="en-US"/>
          </a:p>
        </p:txBody>
      </p:sp>
    </p:spTree>
    <p:extLst>
      <p:ext uri="{BB962C8B-B14F-4D97-AF65-F5344CB8AC3E}">
        <p14:creationId xmlns:p14="http://schemas.microsoft.com/office/powerpoint/2010/main" val="8808624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of Maps</a:t>
            </a:r>
            <a:endParaRPr lang="en-US" dirty="0"/>
          </a:p>
        </p:txBody>
      </p:sp>
      <p:sp>
        <p:nvSpPr>
          <p:cNvPr id="3" name="Content Placeholder 2"/>
          <p:cNvSpPr>
            <a:spLocks noGrp="1"/>
          </p:cNvSpPr>
          <p:nvPr>
            <p:ph idx="1"/>
          </p:nvPr>
        </p:nvSpPr>
        <p:spPr>
          <a:xfrm>
            <a:off x="4038600" y="896552"/>
            <a:ext cx="5105400" cy="5479701"/>
          </a:xfrm>
        </p:spPr>
        <p:txBody>
          <a:bodyPr>
            <a:normAutofit fontScale="92500"/>
          </a:bodyPr>
          <a:lstStyle/>
          <a:p>
            <a:r>
              <a:rPr lang="en-US" dirty="0" smtClean="0"/>
              <a:t>Often several map operations occur in sequence</a:t>
            </a:r>
          </a:p>
          <a:p>
            <a:pPr lvl="1"/>
            <a:r>
              <a:rPr lang="en-US" dirty="0" smtClean="0"/>
              <a:t>Vector math consists of many small operations such as additions and multiplications applied as maps</a:t>
            </a:r>
          </a:p>
          <a:p>
            <a:r>
              <a:rPr lang="en-US" dirty="0" smtClean="0"/>
              <a:t>A naïve implementation may write each intermediate result to memory, wasting memory BW and likely overwhelming the cache</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84</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3787140" cy="5410200"/>
          </a:xfrm>
          <a:prstGeom prst="rect">
            <a:avLst/>
          </a:prstGeom>
        </p:spPr>
      </p:pic>
    </p:spTree>
    <p:extLst>
      <p:ext uri="{BB962C8B-B14F-4D97-AF65-F5344CB8AC3E}">
        <p14:creationId xmlns:p14="http://schemas.microsoft.com/office/powerpoint/2010/main" val="1337042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Fusion</a:t>
            </a:r>
            <a:endParaRPr lang="en-US" dirty="0"/>
          </a:p>
        </p:txBody>
      </p:sp>
      <p:sp>
        <p:nvSpPr>
          <p:cNvPr id="3" name="Content Placeholder 2"/>
          <p:cNvSpPr>
            <a:spLocks noGrp="1"/>
          </p:cNvSpPr>
          <p:nvPr>
            <p:ph idx="1"/>
          </p:nvPr>
        </p:nvSpPr>
        <p:spPr>
          <a:xfrm>
            <a:off x="5029200" y="896552"/>
            <a:ext cx="4114800" cy="5479701"/>
          </a:xfrm>
        </p:spPr>
        <p:txBody>
          <a:bodyPr/>
          <a:lstStyle/>
          <a:p>
            <a:r>
              <a:rPr lang="en-US" dirty="0" smtClean="0"/>
              <a:t>Can sometimes “fuse” together the operations to perform them at once</a:t>
            </a:r>
          </a:p>
          <a:p>
            <a:r>
              <a:rPr lang="en-US" dirty="0" smtClean="0"/>
              <a:t>Adds arithmetic intensity, reduces memory/cache usage</a:t>
            </a:r>
          </a:p>
          <a:p>
            <a:r>
              <a:rPr lang="en-US" dirty="0" smtClean="0"/>
              <a:t>Ideally, operations can be performed using registers alone</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85</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4773168" cy="4419600"/>
          </a:xfrm>
          <a:prstGeom prst="rect">
            <a:avLst/>
          </a:prstGeom>
        </p:spPr>
      </p:pic>
    </p:spTree>
    <p:extLst>
      <p:ext uri="{BB962C8B-B14F-4D97-AF65-F5344CB8AC3E}">
        <p14:creationId xmlns:p14="http://schemas.microsoft.com/office/powerpoint/2010/main" val="2015348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Fusion</a:t>
            </a:r>
            <a:endParaRPr lang="en-US" dirty="0"/>
          </a:p>
        </p:txBody>
      </p:sp>
      <p:sp>
        <p:nvSpPr>
          <p:cNvPr id="3" name="Content Placeholder 2"/>
          <p:cNvSpPr>
            <a:spLocks noGrp="1"/>
          </p:cNvSpPr>
          <p:nvPr>
            <p:ph idx="1"/>
          </p:nvPr>
        </p:nvSpPr>
        <p:spPr>
          <a:xfrm>
            <a:off x="5105400" y="896552"/>
            <a:ext cx="4038600" cy="5479701"/>
          </a:xfrm>
        </p:spPr>
        <p:txBody>
          <a:bodyPr>
            <a:normAutofit lnSpcReduction="10000"/>
          </a:bodyPr>
          <a:lstStyle/>
          <a:p>
            <a:r>
              <a:rPr lang="en-US" dirty="0" smtClean="0"/>
              <a:t>Sometimes impractical to fuse together the map operations</a:t>
            </a:r>
          </a:p>
          <a:p>
            <a:r>
              <a:rPr lang="en-US" dirty="0" smtClean="0"/>
              <a:t>Can instead break the work into blocks, giving each CPU one block at a time</a:t>
            </a:r>
          </a:p>
          <a:p>
            <a:r>
              <a:rPr lang="en-US" dirty="0" smtClean="0"/>
              <a:t>Hopefully, operations use cache alone</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86</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4839274" cy="5410200"/>
          </a:xfrm>
          <a:prstGeom prst="rect">
            <a:avLst/>
          </a:prstGeom>
        </p:spPr>
      </p:pic>
    </p:spTree>
    <p:extLst>
      <p:ext uri="{BB962C8B-B14F-4D97-AF65-F5344CB8AC3E}">
        <p14:creationId xmlns:p14="http://schemas.microsoft.com/office/powerpoint/2010/main" val="2443453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Patterns to Map</a:t>
            </a:r>
            <a:endParaRPr lang="en-US" dirty="0"/>
          </a:p>
        </p:txBody>
      </p:sp>
      <p:sp>
        <p:nvSpPr>
          <p:cNvPr id="3" name="Content Placeholder 2"/>
          <p:cNvSpPr>
            <a:spLocks noGrp="1"/>
          </p:cNvSpPr>
          <p:nvPr>
            <p:ph idx="1"/>
          </p:nvPr>
        </p:nvSpPr>
        <p:spPr/>
        <p:txBody>
          <a:bodyPr/>
          <a:lstStyle/>
          <a:p>
            <a:pPr marL="0" indent="0">
              <a:buNone/>
            </a:pPr>
            <a:r>
              <a:rPr lang="en-US" dirty="0" smtClean="0"/>
              <a:t>Three patterns related to map are discussed here:</a:t>
            </a:r>
          </a:p>
          <a:p>
            <a:pPr lvl="1"/>
            <a:r>
              <a:rPr lang="en-US" dirty="0" smtClean="0"/>
              <a:t>Stencil</a:t>
            </a:r>
          </a:p>
          <a:p>
            <a:pPr lvl="1"/>
            <a:r>
              <a:rPr lang="en-US" dirty="0" err="1" smtClean="0"/>
              <a:t>Workpile</a:t>
            </a:r>
            <a:endParaRPr lang="en-US" dirty="0" smtClean="0"/>
          </a:p>
          <a:p>
            <a:pPr lvl="1"/>
            <a:r>
              <a:rPr lang="en-US" dirty="0" smtClean="0"/>
              <a:t>Divide-and-Conquer</a:t>
            </a:r>
            <a:endParaRPr lang="en-US" dirty="0"/>
          </a:p>
          <a:p>
            <a:pPr marL="57150" indent="0">
              <a:buNone/>
            </a:pPr>
            <a:endParaRPr lang="en-US" dirty="0" smtClean="0"/>
          </a:p>
          <a:p>
            <a:pPr marL="57150" indent="0">
              <a:buNone/>
            </a:pPr>
            <a:r>
              <a:rPr lang="en-US" dirty="0" smtClean="0"/>
              <a:t>They will be discussed more in detail in a later lecture. </a:t>
            </a: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87</a:t>
            </a:fld>
            <a:endParaRPr lang="en-US"/>
          </a:p>
        </p:txBody>
      </p:sp>
    </p:spTree>
    <p:extLst>
      <p:ext uri="{BB962C8B-B14F-4D97-AF65-F5344CB8AC3E}">
        <p14:creationId xmlns:p14="http://schemas.microsoft.com/office/powerpoint/2010/main" val="3847285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Stencil</a:t>
            </a:r>
            <a:endParaRPr lang="en-US" dirty="0"/>
          </a:p>
        </p:txBody>
      </p:sp>
      <p:sp>
        <p:nvSpPr>
          <p:cNvPr id="3" name="Content Placeholder 2"/>
          <p:cNvSpPr>
            <a:spLocks noGrp="1"/>
          </p:cNvSpPr>
          <p:nvPr>
            <p:ph idx="1"/>
          </p:nvPr>
        </p:nvSpPr>
        <p:spPr/>
        <p:txBody>
          <a:bodyPr/>
          <a:lstStyle/>
          <a:p>
            <a:r>
              <a:rPr lang="en-US" dirty="0" smtClean="0"/>
              <a:t>Each instance of the map function accesses neighbors of its input, offset from its usual input</a:t>
            </a:r>
          </a:p>
          <a:p>
            <a:r>
              <a:rPr lang="en-US" dirty="0" smtClean="0"/>
              <a:t>Common in imaging and PDE solvers</a:t>
            </a: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88</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86606"/>
            <a:ext cx="6741994" cy="3657600"/>
          </a:xfrm>
          <a:prstGeom prst="rect">
            <a:avLst/>
          </a:prstGeom>
        </p:spPr>
      </p:pic>
    </p:spTree>
    <p:extLst>
      <p:ext uri="{BB962C8B-B14F-4D97-AF65-F5344CB8AC3E}">
        <p14:creationId xmlns:p14="http://schemas.microsoft.com/office/powerpoint/2010/main" val="56184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Workpile</a:t>
            </a:r>
            <a:endParaRPr lang="en-US" dirty="0"/>
          </a:p>
        </p:txBody>
      </p:sp>
      <p:sp>
        <p:nvSpPr>
          <p:cNvPr id="3" name="Content Placeholder 2"/>
          <p:cNvSpPr>
            <a:spLocks noGrp="1"/>
          </p:cNvSpPr>
          <p:nvPr>
            <p:ph idx="1"/>
          </p:nvPr>
        </p:nvSpPr>
        <p:spPr/>
        <p:txBody>
          <a:bodyPr/>
          <a:lstStyle/>
          <a:p>
            <a:r>
              <a:rPr lang="en-US" dirty="0" smtClean="0"/>
              <a:t>Work items can be added to the map while it is in progress, from inside map function instances</a:t>
            </a:r>
          </a:p>
          <a:p>
            <a:r>
              <a:rPr lang="en-US" dirty="0" smtClean="0"/>
              <a:t>The “pile” of work </a:t>
            </a:r>
            <a:r>
              <a:rPr lang="en-US" dirty="0" smtClean="0"/>
              <a:t>grows </a:t>
            </a:r>
            <a:r>
              <a:rPr lang="en-US" dirty="0" smtClean="0"/>
              <a:t>and is consumed by the map</a:t>
            </a:r>
          </a:p>
          <a:p>
            <a:r>
              <a:rPr lang="en-US" dirty="0" err="1" smtClean="0"/>
              <a:t>Workpile</a:t>
            </a:r>
            <a:r>
              <a:rPr lang="en-US" dirty="0" smtClean="0"/>
              <a:t> pattern terminates when no more work is available</a:t>
            </a: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89</a:t>
            </a:fld>
            <a:endParaRPr lang="en-US"/>
          </a:p>
        </p:txBody>
      </p:sp>
    </p:spTree>
    <p:extLst>
      <p:ext uri="{BB962C8B-B14F-4D97-AF65-F5344CB8AC3E}">
        <p14:creationId xmlns:p14="http://schemas.microsoft.com/office/powerpoint/2010/main" val="1524282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ea typeface="ＭＳ Ｐゴシック" charset="-128"/>
                <a:cs typeface="ＭＳ Ｐゴシック" charset="-128"/>
              </a:rPr>
              <a:t>Parallel Algorithm</a:t>
            </a:r>
          </a:p>
        </p:txBody>
      </p:sp>
      <p:sp>
        <p:nvSpPr>
          <p:cNvPr id="16386" name="Content Placeholder 2"/>
          <p:cNvSpPr>
            <a:spLocks noGrp="1"/>
          </p:cNvSpPr>
          <p:nvPr>
            <p:ph idx="1"/>
          </p:nvPr>
        </p:nvSpPr>
        <p:spPr/>
        <p:txBody>
          <a:bodyPr/>
          <a:lstStyle/>
          <a:p>
            <a:r>
              <a:rPr lang="en-US">
                <a:ea typeface="ＭＳ Ｐゴシック" charset="-128"/>
                <a:cs typeface="ＭＳ Ｐゴシック" charset="-128"/>
              </a:rPr>
              <a:t>Recipe to solve a problem </a:t>
            </a:r>
            <a:r>
              <a:rPr lang="ja-JP" altLang="en-US">
                <a:ea typeface="ＭＳ Ｐゴシック" charset="-128"/>
                <a:cs typeface="ＭＳ Ｐゴシック" charset="-128"/>
              </a:rPr>
              <a:t>“</a:t>
            </a:r>
            <a:r>
              <a:rPr lang="en-US" altLang="ja-JP">
                <a:ea typeface="ＭＳ Ｐゴシック" charset="-128"/>
                <a:cs typeface="ＭＳ Ｐゴシック" charset="-128"/>
              </a:rPr>
              <a:t>in parallel</a:t>
            </a:r>
            <a:r>
              <a:rPr lang="ja-JP" altLang="en-US">
                <a:ea typeface="ＭＳ Ｐゴシック" charset="-128"/>
                <a:cs typeface="ＭＳ Ｐゴシック" charset="-128"/>
              </a:rPr>
              <a:t>”</a:t>
            </a:r>
            <a:r>
              <a:rPr lang="en-US" altLang="ja-JP">
                <a:ea typeface="ＭＳ Ｐゴシック" charset="-128"/>
                <a:cs typeface="ＭＳ Ｐゴシック" charset="-128"/>
              </a:rPr>
              <a:t> on multiple processing elements</a:t>
            </a:r>
          </a:p>
          <a:p>
            <a:r>
              <a:rPr lang="en-US">
                <a:ea typeface="ＭＳ Ｐゴシック" charset="-128"/>
                <a:cs typeface="ＭＳ Ｐゴシック" charset="-128"/>
              </a:rPr>
              <a:t>Standard steps for constructing a parallel algorithm</a:t>
            </a:r>
          </a:p>
          <a:p>
            <a:pPr lvl="1"/>
            <a:r>
              <a:rPr lang="en-US"/>
              <a:t>Identify work that can be performed concurrently</a:t>
            </a:r>
          </a:p>
          <a:p>
            <a:pPr lvl="1"/>
            <a:r>
              <a:rPr lang="en-US"/>
              <a:t>Partition the concurrent work on separate processors</a:t>
            </a:r>
          </a:p>
          <a:p>
            <a:pPr lvl="1"/>
            <a:r>
              <a:rPr lang="en-US"/>
              <a:t>Properly manage input, output, and intermediate data</a:t>
            </a:r>
          </a:p>
          <a:p>
            <a:pPr lvl="1"/>
            <a:r>
              <a:rPr lang="en-US"/>
              <a:t>Coordinate data accesses and work to satisfy dependencies</a:t>
            </a:r>
          </a:p>
          <a:p>
            <a:r>
              <a:rPr lang="en-US">
                <a:ea typeface="ＭＳ Ｐゴシック" charset="-128"/>
                <a:cs typeface="ＭＳ Ｐゴシック" charset="-128"/>
              </a:rPr>
              <a:t>Which are hard to do?</a:t>
            </a:r>
          </a:p>
        </p:txBody>
      </p:sp>
      <p:sp>
        <p:nvSpPr>
          <p:cNvPr id="4" name="Footer Placeholder 3"/>
          <p:cNvSpPr>
            <a:spLocks noGrp="1"/>
          </p:cNvSpPr>
          <p:nvPr>
            <p:ph type="ftr" sz="quarter" idx="11"/>
          </p:nvPr>
        </p:nvSpPr>
        <p:spPr>
          <a:xfrm>
            <a:off x="0" y="6369050"/>
            <a:ext cx="6019800" cy="488950"/>
          </a:xfrm>
        </p:spPr>
        <p:txBody>
          <a:bodyPr/>
          <a:lstStyle/>
          <a:p>
            <a:pPr>
              <a:defRPr/>
            </a:pPr>
            <a:r>
              <a:rPr lang="en-US" dirty="0" smtClean="0"/>
              <a:t>CIS 410/510: Parallel Computing, University of Oregon, Spring 2014</a:t>
            </a:r>
            <a:endParaRPr lang="en-US" dirty="0"/>
          </a:p>
        </p:txBody>
      </p:sp>
      <p:sp>
        <p:nvSpPr>
          <p:cNvPr id="5" name="Slide Number Placeholder 4"/>
          <p:cNvSpPr>
            <a:spLocks noGrp="1"/>
          </p:cNvSpPr>
          <p:nvPr>
            <p:ph type="sldNum" sz="quarter" idx="12"/>
          </p:nvPr>
        </p:nvSpPr>
        <p:spPr>
          <a:xfrm>
            <a:off x="6553200" y="6369050"/>
            <a:ext cx="2133600" cy="488950"/>
          </a:xfrm>
        </p:spPr>
        <p:txBody>
          <a:bodyPr/>
          <a:lstStyle/>
          <a:p>
            <a:pPr>
              <a:defRPr/>
            </a:pPr>
            <a:fld id="{F2F21A90-E327-C84D-81B5-071D4C5C9FC6}" type="slidenum">
              <a:rPr lang="en-US" smtClean="0"/>
              <a:pPr>
                <a:defRPr/>
              </a:pPr>
              <a:t>9</a:t>
            </a:fld>
            <a:endParaRPr lang="en-US" dirty="0"/>
          </a:p>
        </p:txBody>
      </p:sp>
    </p:spTree>
    <p:extLst>
      <p:ext uri="{BB962C8B-B14F-4D97-AF65-F5344CB8AC3E}">
        <p14:creationId xmlns:p14="http://schemas.microsoft.com/office/powerpoint/2010/main" val="2653077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a:t>
            </a:r>
            <a:endParaRPr lang="en-US" dirty="0"/>
          </a:p>
        </p:txBody>
      </p:sp>
      <p:sp>
        <p:nvSpPr>
          <p:cNvPr id="3" name="Content Placeholder 2"/>
          <p:cNvSpPr>
            <a:spLocks noGrp="1"/>
          </p:cNvSpPr>
          <p:nvPr>
            <p:ph idx="1"/>
          </p:nvPr>
        </p:nvSpPr>
        <p:spPr>
          <a:xfrm>
            <a:off x="4267200" y="896552"/>
            <a:ext cx="4876800" cy="5479701"/>
          </a:xfrm>
        </p:spPr>
        <p:txBody>
          <a:bodyPr>
            <a:normAutofit/>
          </a:bodyPr>
          <a:lstStyle/>
          <a:p>
            <a:r>
              <a:rPr lang="en-US" dirty="0" smtClean="0"/>
              <a:t>Applies if a problem can be divided into smaller </a:t>
            </a:r>
            <a:r>
              <a:rPr lang="en-US" dirty="0" err="1" smtClean="0"/>
              <a:t>subproblems</a:t>
            </a:r>
            <a:r>
              <a:rPr lang="en-US" dirty="0" smtClean="0"/>
              <a:t> recursively until a base case is reached that can be solved serially</a:t>
            </a:r>
          </a:p>
          <a:p>
            <a:pPr marL="0" indent="0">
              <a:buNone/>
            </a:pPr>
            <a:endParaRPr lang="en-US" sz="1100" dirty="0" smtClean="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90</a:t>
            </a:fld>
            <a:endParaRPr lang="en-US"/>
          </a:p>
        </p:txBody>
      </p:sp>
      <p:pic>
        <p:nvPicPr>
          <p:cNvPr id="6" name="Picture 5" descr="Structured Parallel Programming (cropped) (dragged).pdf"/>
          <p:cNvPicPr>
            <a:picLocks noChangeAspect="1"/>
          </p:cNvPicPr>
          <p:nvPr/>
        </p:nvPicPr>
        <p:blipFill rotWithShape="1">
          <a:blip r:embed="rId2">
            <a:extLst>
              <a:ext uri="{28A0092B-C50C-407E-A947-70E740481C1C}">
                <a14:useLocalDpi xmlns:a14="http://schemas.microsoft.com/office/drawing/2010/main" val="0"/>
              </a:ext>
            </a:extLst>
          </a:blip>
          <a:srcRect l="50609"/>
          <a:stretch/>
        </p:blipFill>
        <p:spPr>
          <a:xfrm>
            <a:off x="228600" y="909115"/>
            <a:ext cx="4038600" cy="4043987"/>
          </a:xfrm>
          <a:prstGeom prst="rect">
            <a:avLst/>
          </a:prstGeom>
        </p:spPr>
      </p:pic>
    </p:spTree>
    <p:extLst>
      <p:ext uri="{BB962C8B-B14F-4D97-AF65-F5344CB8AC3E}">
        <p14:creationId xmlns:p14="http://schemas.microsoft.com/office/powerpoint/2010/main" val="1727933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Pattern - Overview</a:t>
            </a:r>
            <a:endParaRPr lang="en-US" dirty="0"/>
          </a:p>
        </p:txBody>
      </p:sp>
      <p:sp>
        <p:nvSpPr>
          <p:cNvPr id="3" name="Content Placeholder 2"/>
          <p:cNvSpPr>
            <a:spLocks noGrp="1"/>
          </p:cNvSpPr>
          <p:nvPr>
            <p:ph idx="1"/>
          </p:nvPr>
        </p:nvSpPr>
        <p:spPr/>
        <p:txBody>
          <a:bodyPr>
            <a:normAutofit/>
          </a:bodyPr>
          <a:lstStyle/>
          <a:p>
            <a:r>
              <a:rPr lang="en-US" dirty="0" smtClean="0"/>
              <a:t>Map</a:t>
            </a:r>
          </a:p>
          <a:p>
            <a:r>
              <a:rPr lang="en-US" dirty="0" smtClean="0"/>
              <a:t>Optimizations</a:t>
            </a:r>
          </a:p>
          <a:p>
            <a:pPr lvl="1"/>
            <a:r>
              <a:rPr lang="en-US" dirty="0" smtClean="0"/>
              <a:t>Sequences of Maps</a:t>
            </a:r>
          </a:p>
          <a:p>
            <a:pPr lvl="1"/>
            <a:r>
              <a:rPr lang="en-US" dirty="0" smtClean="0"/>
              <a:t>Code Fusion</a:t>
            </a:r>
          </a:p>
          <a:p>
            <a:pPr lvl="1"/>
            <a:r>
              <a:rPr lang="en-US" dirty="0" smtClean="0"/>
              <a:t>Cache Fusion</a:t>
            </a:r>
          </a:p>
          <a:p>
            <a:r>
              <a:rPr lang="en-US" dirty="0" smtClean="0">
                <a:solidFill>
                  <a:srgbClr val="000000"/>
                </a:solidFill>
              </a:rPr>
              <a:t>Related Patterns</a:t>
            </a:r>
          </a:p>
          <a:p>
            <a:r>
              <a:rPr lang="en-US" dirty="0">
                <a:solidFill>
                  <a:srgbClr val="FF0000"/>
                </a:solidFill>
              </a:rPr>
              <a:t>Example Implementation: Scaled Vector Addition (SAXPY)</a:t>
            </a:r>
          </a:p>
          <a:p>
            <a:pPr lvl="1"/>
            <a:r>
              <a:rPr lang="en-US" dirty="0">
                <a:solidFill>
                  <a:srgbClr val="FF0000"/>
                </a:solidFill>
              </a:rPr>
              <a:t>Problem Description</a:t>
            </a:r>
          </a:p>
          <a:p>
            <a:pPr lvl="1"/>
            <a:r>
              <a:rPr lang="en-US" dirty="0">
                <a:solidFill>
                  <a:srgbClr val="FF0000"/>
                </a:solidFill>
              </a:rPr>
              <a:t>Various </a:t>
            </a:r>
            <a:r>
              <a:rPr lang="en-US" dirty="0" smtClean="0">
                <a:solidFill>
                  <a:srgbClr val="FF0000"/>
                </a:solidFill>
              </a:rPr>
              <a:t>Implementations</a:t>
            </a:r>
            <a:endParaRPr lang="en-US"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91</a:t>
            </a:fld>
            <a:endParaRPr lang="en-US"/>
          </a:p>
        </p:txBody>
      </p:sp>
    </p:spTree>
    <p:extLst>
      <p:ext uri="{BB962C8B-B14F-4D97-AF65-F5344CB8AC3E}">
        <p14:creationId xmlns:p14="http://schemas.microsoft.com/office/powerpoint/2010/main" val="2458225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en-US" dirty="0"/>
          </a:p>
        </p:txBody>
      </p:sp>
      <p:sp>
        <p:nvSpPr>
          <p:cNvPr id="3" name="Content Placeholder 2"/>
          <p:cNvSpPr>
            <a:spLocks noGrp="1"/>
          </p:cNvSpPr>
          <p:nvPr>
            <p:ph idx="1"/>
          </p:nvPr>
        </p:nvSpPr>
        <p:spPr/>
        <p:txBody>
          <a:bodyPr/>
          <a:lstStyle/>
          <a:p>
            <a:r>
              <a:rPr lang="en-US" b="1" dirty="0" smtClean="0">
                <a:sym typeface="Wingdings"/>
              </a:rPr>
              <a:t> </a:t>
            </a:r>
          </a:p>
          <a:p>
            <a:pPr lvl="1"/>
            <a:r>
              <a:rPr lang="en-US" dirty="0" smtClean="0">
                <a:sym typeface="Wingdings"/>
              </a:rPr>
              <a:t>Scales vector </a:t>
            </a:r>
            <a:r>
              <a:rPr lang="en-US" i="1" dirty="0" smtClean="0">
                <a:sym typeface="Wingdings"/>
              </a:rPr>
              <a:t>x</a:t>
            </a:r>
            <a:r>
              <a:rPr lang="en-US" dirty="0" smtClean="0">
                <a:sym typeface="Wingdings"/>
              </a:rPr>
              <a:t> by </a:t>
            </a:r>
            <a:r>
              <a:rPr lang="en-US" i="1" dirty="0" smtClean="0">
                <a:sym typeface="Wingdings"/>
              </a:rPr>
              <a:t>a</a:t>
            </a:r>
            <a:r>
              <a:rPr lang="en-US" dirty="0" smtClean="0">
                <a:sym typeface="Wingdings"/>
              </a:rPr>
              <a:t> and adds it to vector </a:t>
            </a:r>
            <a:r>
              <a:rPr lang="en-US" i="1" dirty="0" smtClean="0">
                <a:sym typeface="Wingdings"/>
              </a:rPr>
              <a:t>y</a:t>
            </a:r>
          </a:p>
          <a:p>
            <a:pPr lvl="1"/>
            <a:r>
              <a:rPr lang="en-US" dirty="0" smtClean="0">
                <a:sym typeface="Wingdings"/>
              </a:rPr>
              <a:t>Result is stored in input vector </a:t>
            </a:r>
            <a:r>
              <a:rPr lang="en-US" i="1" dirty="0" smtClean="0">
                <a:sym typeface="Wingdings"/>
              </a:rPr>
              <a:t>y</a:t>
            </a:r>
            <a:endParaRPr lang="en-US" dirty="0" smtClean="0">
              <a:sym typeface="Wingdings"/>
            </a:endParaRPr>
          </a:p>
          <a:p>
            <a:r>
              <a:rPr lang="en-US" dirty="0" smtClean="0">
                <a:sym typeface="Wingdings"/>
              </a:rPr>
              <a:t>Comes from the BLAS (Basic Linear Algebra Subprograms)</a:t>
            </a:r>
            <a:r>
              <a:rPr lang="en-US" dirty="0">
                <a:sym typeface="Wingdings"/>
              </a:rPr>
              <a:t> </a:t>
            </a:r>
            <a:r>
              <a:rPr lang="en-US" dirty="0" smtClean="0">
                <a:sym typeface="Wingdings"/>
              </a:rPr>
              <a:t>library</a:t>
            </a:r>
          </a:p>
          <a:p>
            <a:r>
              <a:rPr lang="en-US" b="1" dirty="0" smtClean="0">
                <a:sym typeface="Wingdings"/>
              </a:rPr>
              <a:t>Every </a:t>
            </a:r>
            <a:r>
              <a:rPr lang="en-US" b="1" dirty="0">
                <a:sym typeface="Wingdings"/>
              </a:rPr>
              <a:t>element in vector </a:t>
            </a:r>
            <a:r>
              <a:rPr lang="en-US" b="1" i="1" dirty="0">
                <a:sym typeface="Wingdings"/>
              </a:rPr>
              <a:t>x</a:t>
            </a:r>
            <a:r>
              <a:rPr lang="en-US" b="1" dirty="0">
                <a:sym typeface="Wingdings"/>
              </a:rPr>
              <a:t> and vector </a:t>
            </a:r>
            <a:r>
              <a:rPr lang="en-US" b="1" i="1" dirty="0">
                <a:sym typeface="Wingdings"/>
              </a:rPr>
              <a:t>y</a:t>
            </a:r>
            <a:r>
              <a:rPr lang="en-US" b="1" dirty="0">
                <a:sym typeface="Wingdings"/>
              </a:rPr>
              <a:t> are </a:t>
            </a:r>
            <a:r>
              <a:rPr lang="en-US" b="1" dirty="0" smtClean="0">
                <a:sym typeface="Wingdings"/>
              </a:rPr>
              <a:t>independent</a:t>
            </a:r>
            <a:endParaRPr lang="en-US" b="1" dirty="0">
              <a:sym typeface="Wingdings"/>
            </a:endParaRPr>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553472383"/>
              </p:ext>
            </p:extLst>
          </p:nvPr>
        </p:nvGraphicFramePr>
        <p:xfrm>
          <a:off x="685800" y="1066800"/>
          <a:ext cx="1899138" cy="457200"/>
        </p:xfrm>
        <a:graphic>
          <a:graphicData uri="http://schemas.openxmlformats.org/presentationml/2006/ole">
            <mc:AlternateContent xmlns:mc="http://schemas.openxmlformats.org/markup-compatibility/2006">
              <mc:Choice xmlns:v="urn:schemas-microsoft-com:vml" Requires="v">
                <p:oleObj spid="_x0000_s4144" name="Equation" r:id="rId3" imgW="685800" imgH="165100" progId="Equation.3">
                  <p:embed/>
                </p:oleObj>
              </mc:Choice>
              <mc:Fallback>
                <p:oleObj name="Equation" r:id="rId3" imgW="685800" imgH="165100" progId="Equation.3">
                  <p:embed/>
                  <p:pic>
                    <p:nvPicPr>
                      <p:cNvPr id="0" name=""/>
                      <p:cNvPicPr/>
                      <p:nvPr/>
                    </p:nvPicPr>
                    <p:blipFill>
                      <a:blip r:embed="rId4"/>
                      <a:stretch>
                        <a:fillRect/>
                      </a:stretch>
                    </p:blipFill>
                    <p:spPr>
                      <a:xfrm>
                        <a:off x="685800" y="1066800"/>
                        <a:ext cx="1899138" cy="457200"/>
                      </a:xfrm>
                      <a:prstGeom prst="rect">
                        <a:avLst/>
                      </a:prstGeom>
                    </p:spPr>
                  </p:pic>
                </p:oleObj>
              </mc:Fallback>
            </mc:AlternateContent>
          </a:graphicData>
        </a:graphic>
      </p:graphicFrame>
    </p:spTree>
    <p:extLst>
      <p:ext uri="{BB962C8B-B14F-4D97-AF65-F5344CB8AC3E}">
        <p14:creationId xmlns:p14="http://schemas.microsoft.com/office/powerpoint/2010/main" val="2037537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endParaRPr lang="en-US" dirty="0"/>
          </a:p>
        </p:txBody>
      </p:sp>
      <p:sp>
        <p:nvSpPr>
          <p:cNvPr id="3" name="Content Placeholder 2"/>
          <p:cNvSpPr>
            <a:spLocks noGrp="1"/>
          </p:cNvSpPr>
          <p:nvPr>
            <p:ph idx="1"/>
          </p:nvPr>
        </p:nvSpPr>
        <p:spPr>
          <a:xfrm>
            <a:off x="266604" y="896552"/>
            <a:ext cx="8905875" cy="547970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93</a:t>
            </a:fld>
            <a:endParaRPr lang="en-US"/>
          </a:p>
        </p:txBody>
      </p:sp>
      <p:sp>
        <p:nvSpPr>
          <p:cNvPr id="6" name="Rectangle 5"/>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a:t>
            </a:r>
            <a:endParaRPr lang="en-US" sz="2200" b="1" dirty="0" smtClean="0">
              <a:solidFill>
                <a:schemeClr val="tx1"/>
              </a:solidFill>
            </a:endParaRPr>
          </a:p>
        </p:txBody>
      </p:sp>
      <p:sp>
        <p:nvSpPr>
          <p:cNvPr id="7" name="Rectangle 6"/>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8" name="Rectangle 7"/>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9" name="Rectangle 8"/>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0" name="Rectangle 9"/>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1" name="Rectangle 10"/>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2" name="Rectangle 11"/>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3" name="Rectangle 12"/>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4" name="Rectangle 13"/>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5" name="Rectangle 14"/>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6" name="Rectangle 15"/>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7" name="Rectangle 16"/>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8" name="Rectangle 17"/>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9" name="Rectangle 18"/>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20" name="Rectangle 19"/>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21" name="Rectangle 20"/>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22" name="Rectangle 21"/>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23" name="Rectangle 22"/>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24" name="Rectangle 23"/>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25" name="Rectangle 24"/>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26" name="Rectangle 25"/>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27" name="Rectangle 26"/>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28" name="Rectangle 27"/>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29" name="Rectangle 28"/>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30" name="Rectangle 29"/>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31" name="Rectangle 30"/>
          <p:cNvSpPr/>
          <p:nvPr/>
        </p:nvSpPr>
        <p:spPr>
          <a:xfrm>
            <a:off x="1600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11</a:t>
            </a:r>
          </a:p>
        </p:txBody>
      </p:sp>
      <p:sp>
        <p:nvSpPr>
          <p:cNvPr id="32" name="Rectangle 31"/>
          <p:cNvSpPr/>
          <p:nvPr/>
        </p:nvSpPr>
        <p:spPr>
          <a:xfrm>
            <a:off x="2133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23</a:t>
            </a:r>
          </a:p>
        </p:txBody>
      </p:sp>
      <p:sp>
        <p:nvSpPr>
          <p:cNvPr id="33" name="Rectangle 32"/>
          <p:cNvSpPr/>
          <p:nvPr/>
        </p:nvSpPr>
        <p:spPr>
          <a:xfrm>
            <a:off x="2667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8</a:t>
            </a:r>
            <a:endParaRPr lang="en-US" sz="2200" b="1" dirty="0" smtClean="0"/>
          </a:p>
        </p:txBody>
      </p:sp>
      <p:sp>
        <p:nvSpPr>
          <p:cNvPr id="34" name="Rectangle 33"/>
          <p:cNvSpPr/>
          <p:nvPr/>
        </p:nvSpPr>
        <p:spPr>
          <a:xfrm>
            <a:off x="3200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35" name="Rectangle 34"/>
          <p:cNvSpPr/>
          <p:nvPr/>
        </p:nvSpPr>
        <p:spPr>
          <a:xfrm>
            <a:off x="3733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6" name="Rectangle 35"/>
          <p:cNvSpPr/>
          <p:nvPr/>
        </p:nvSpPr>
        <p:spPr>
          <a:xfrm>
            <a:off x="4267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12</a:t>
            </a:r>
          </a:p>
        </p:txBody>
      </p:sp>
      <p:sp>
        <p:nvSpPr>
          <p:cNvPr id="37" name="Rectangle 36"/>
          <p:cNvSpPr/>
          <p:nvPr/>
        </p:nvSpPr>
        <p:spPr>
          <a:xfrm>
            <a:off x="4800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8" name="Rectangle 37"/>
          <p:cNvSpPr/>
          <p:nvPr/>
        </p:nvSpPr>
        <p:spPr>
          <a:xfrm>
            <a:off x="5334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49</a:t>
            </a:r>
          </a:p>
        </p:txBody>
      </p:sp>
      <p:sp>
        <p:nvSpPr>
          <p:cNvPr id="39" name="Rectangle 38"/>
          <p:cNvSpPr/>
          <p:nvPr/>
        </p:nvSpPr>
        <p:spPr>
          <a:xfrm>
            <a:off x="5867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50</a:t>
            </a:r>
          </a:p>
        </p:txBody>
      </p:sp>
      <p:sp>
        <p:nvSpPr>
          <p:cNvPr id="40" name="Rectangle 39"/>
          <p:cNvSpPr/>
          <p:nvPr/>
        </p:nvSpPr>
        <p:spPr>
          <a:xfrm>
            <a:off x="6400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41" name="Rectangle 40"/>
          <p:cNvSpPr/>
          <p:nvPr/>
        </p:nvSpPr>
        <p:spPr>
          <a:xfrm>
            <a:off x="6934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9</a:t>
            </a:r>
            <a:endParaRPr lang="en-US" sz="2200" b="1" dirty="0" smtClean="0"/>
          </a:p>
        </p:txBody>
      </p:sp>
      <p:sp>
        <p:nvSpPr>
          <p:cNvPr id="42" name="Rectangle 41"/>
          <p:cNvSpPr/>
          <p:nvPr/>
        </p:nvSpPr>
        <p:spPr>
          <a:xfrm>
            <a:off x="7467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cxnSp>
        <p:nvCxnSpPr>
          <p:cNvPr id="43" name="Straight Arrow Connector 42"/>
          <p:cNvCxnSpPr/>
          <p:nvPr/>
        </p:nvCxnSpPr>
        <p:spPr>
          <a:xfrm>
            <a:off x="1857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a:off x="2390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a:off x="2924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p:cNvCxnSpPr/>
          <p:nvPr/>
        </p:nvCxnSpPr>
        <p:spPr>
          <a:xfrm>
            <a:off x="34574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39908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p:cNvCxnSpPr/>
          <p:nvPr/>
        </p:nvCxnSpPr>
        <p:spPr>
          <a:xfrm>
            <a:off x="4524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p:cNvCxnSpPr/>
          <p:nvPr/>
        </p:nvCxnSpPr>
        <p:spPr>
          <a:xfrm>
            <a:off x="5057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5591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60960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66294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71628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76962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28600" y="4343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6" name="Rectangle 55"/>
          <p:cNvSpPr/>
          <p:nvPr/>
        </p:nvSpPr>
        <p:spPr>
          <a:xfrm>
            <a:off x="228600" y="3124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7" name="Rectangle 56"/>
          <p:cNvSpPr/>
          <p:nvPr/>
        </p:nvSpPr>
        <p:spPr>
          <a:xfrm>
            <a:off x="1600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58" name="Rectangle 57"/>
          <p:cNvSpPr/>
          <p:nvPr/>
        </p:nvSpPr>
        <p:spPr>
          <a:xfrm>
            <a:off x="2133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59" name="Rectangle 58"/>
          <p:cNvSpPr/>
          <p:nvPr/>
        </p:nvSpPr>
        <p:spPr>
          <a:xfrm>
            <a:off x="2667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0" name="Rectangle 59"/>
          <p:cNvSpPr/>
          <p:nvPr/>
        </p:nvSpPr>
        <p:spPr>
          <a:xfrm>
            <a:off x="3200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61" name="Rectangle 60"/>
          <p:cNvSpPr/>
          <p:nvPr/>
        </p:nvSpPr>
        <p:spPr>
          <a:xfrm>
            <a:off x="3733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2" name="Rectangle 61"/>
          <p:cNvSpPr/>
          <p:nvPr/>
        </p:nvSpPr>
        <p:spPr>
          <a:xfrm>
            <a:off x="4267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3" name="Rectangle 62"/>
          <p:cNvSpPr/>
          <p:nvPr/>
        </p:nvSpPr>
        <p:spPr>
          <a:xfrm>
            <a:off x="4800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4" name="Rectangle 63"/>
          <p:cNvSpPr/>
          <p:nvPr/>
        </p:nvSpPr>
        <p:spPr>
          <a:xfrm>
            <a:off x="5334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5" name="Rectangle 64"/>
          <p:cNvSpPr/>
          <p:nvPr/>
        </p:nvSpPr>
        <p:spPr>
          <a:xfrm>
            <a:off x="5867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66" name="Rectangle 65"/>
          <p:cNvSpPr/>
          <p:nvPr/>
        </p:nvSpPr>
        <p:spPr>
          <a:xfrm>
            <a:off x="6400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67" name="Rectangle 66"/>
          <p:cNvSpPr/>
          <p:nvPr/>
        </p:nvSpPr>
        <p:spPr>
          <a:xfrm>
            <a:off x="6934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68" name="Rectangle 67"/>
          <p:cNvSpPr/>
          <p:nvPr/>
        </p:nvSpPr>
        <p:spPr>
          <a:xfrm>
            <a:off x="7467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9" name="Rectangle 68"/>
          <p:cNvSpPr/>
          <p:nvPr/>
        </p:nvSpPr>
        <p:spPr>
          <a:xfrm>
            <a:off x="228600" y="22860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0" name="Rectangle 69"/>
          <p:cNvSpPr/>
          <p:nvPr/>
        </p:nvSpPr>
        <p:spPr>
          <a:xfrm>
            <a:off x="1600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1" name="Rectangle 70"/>
          <p:cNvSpPr/>
          <p:nvPr/>
        </p:nvSpPr>
        <p:spPr>
          <a:xfrm>
            <a:off x="2133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72" name="Rectangle 71"/>
          <p:cNvSpPr/>
          <p:nvPr/>
        </p:nvSpPr>
        <p:spPr>
          <a:xfrm>
            <a:off x="2667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3" name="Rectangle 72"/>
          <p:cNvSpPr/>
          <p:nvPr/>
        </p:nvSpPr>
        <p:spPr>
          <a:xfrm>
            <a:off x="3200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74" name="Rectangle 73"/>
          <p:cNvSpPr/>
          <p:nvPr/>
        </p:nvSpPr>
        <p:spPr>
          <a:xfrm>
            <a:off x="3733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75" name="Rectangle 74"/>
          <p:cNvSpPr/>
          <p:nvPr/>
        </p:nvSpPr>
        <p:spPr>
          <a:xfrm>
            <a:off x="4267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76" name="Rectangle 75"/>
          <p:cNvSpPr/>
          <p:nvPr/>
        </p:nvSpPr>
        <p:spPr>
          <a:xfrm>
            <a:off x="4800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77" name="Rectangle 76"/>
          <p:cNvSpPr/>
          <p:nvPr/>
        </p:nvSpPr>
        <p:spPr>
          <a:xfrm>
            <a:off x="5334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8" name="Rectangle 77"/>
          <p:cNvSpPr/>
          <p:nvPr/>
        </p:nvSpPr>
        <p:spPr>
          <a:xfrm>
            <a:off x="5867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9" name="Rectangle 78"/>
          <p:cNvSpPr/>
          <p:nvPr/>
        </p:nvSpPr>
        <p:spPr>
          <a:xfrm>
            <a:off x="6400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0" name="Rectangle 79"/>
          <p:cNvSpPr/>
          <p:nvPr/>
        </p:nvSpPr>
        <p:spPr>
          <a:xfrm>
            <a:off x="6934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81" name="Rectangle 80"/>
          <p:cNvSpPr/>
          <p:nvPr/>
        </p:nvSpPr>
        <p:spPr>
          <a:xfrm>
            <a:off x="7467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2" name="Rectangle 81"/>
          <p:cNvSpPr/>
          <p:nvPr/>
        </p:nvSpPr>
        <p:spPr>
          <a:xfrm>
            <a:off x="3048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smtClean="0">
              <a:solidFill>
                <a:schemeClr val="tx1"/>
              </a:solidFill>
            </a:endParaRPr>
          </a:p>
        </p:txBody>
      </p:sp>
      <p:sp>
        <p:nvSpPr>
          <p:cNvPr id="83" name="Rectangle 82"/>
          <p:cNvSpPr/>
          <p:nvPr/>
        </p:nvSpPr>
        <p:spPr>
          <a:xfrm>
            <a:off x="2286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t>
            </a:r>
            <a:endParaRPr lang="en-US" sz="2200" b="1" dirty="0" smtClean="0">
              <a:solidFill>
                <a:schemeClr val="tx1"/>
              </a:solidFill>
            </a:endParaRPr>
          </a:p>
        </p:txBody>
      </p:sp>
      <p:sp>
        <p:nvSpPr>
          <p:cNvPr id="85" name="Rectangle 84"/>
          <p:cNvSpPr/>
          <p:nvPr/>
        </p:nvSpPr>
        <p:spPr>
          <a:xfrm>
            <a:off x="228600" y="2743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p>
        </p:txBody>
      </p:sp>
      <p:graphicFrame>
        <p:nvGraphicFramePr>
          <p:cNvPr id="87" name="Object 86"/>
          <p:cNvGraphicFramePr>
            <a:graphicFrameLocks noChangeAspect="1"/>
          </p:cNvGraphicFramePr>
          <p:nvPr>
            <p:extLst>
              <p:ext uri="{D42A27DB-BD31-4B8C-83A1-F6EECF244321}">
                <p14:modId xmlns:p14="http://schemas.microsoft.com/office/powerpoint/2010/main" val="4090953100"/>
              </p:ext>
            </p:extLst>
          </p:nvPr>
        </p:nvGraphicFramePr>
        <p:xfrm>
          <a:off x="1676400" y="304800"/>
          <a:ext cx="2286000" cy="550333"/>
        </p:xfrm>
        <a:graphic>
          <a:graphicData uri="http://schemas.openxmlformats.org/presentationml/2006/ole">
            <mc:AlternateContent xmlns:mc="http://schemas.openxmlformats.org/markup-compatibility/2006">
              <mc:Choice xmlns:v="urn:schemas-microsoft-com:vml" Requires="v">
                <p:oleObj spid="_x0000_s5166" name="Equation" r:id="rId3" imgW="685800" imgH="165100" progId="Equation.3">
                  <p:embed/>
                </p:oleObj>
              </mc:Choice>
              <mc:Fallback>
                <p:oleObj name="Equation" r:id="rId3" imgW="685800" imgH="165100" progId="Equation.3">
                  <p:embed/>
                  <p:pic>
                    <p:nvPicPr>
                      <p:cNvPr id="0" name=""/>
                      <p:cNvPicPr/>
                      <p:nvPr/>
                    </p:nvPicPr>
                    <p:blipFill>
                      <a:blip r:embed="rId4"/>
                      <a:stretch>
                        <a:fillRect/>
                      </a:stretch>
                    </p:blipFill>
                    <p:spPr>
                      <a:xfrm>
                        <a:off x="1676400" y="304800"/>
                        <a:ext cx="2286000" cy="550333"/>
                      </a:xfrm>
                      <a:prstGeom prst="rect">
                        <a:avLst/>
                      </a:prstGeom>
                    </p:spPr>
                  </p:pic>
                </p:oleObj>
              </mc:Fallback>
            </mc:AlternateContent>
          </a:graphicData>
        </a:graphic>
      </p:graphicFrame>
    </p:spTree>
    <p:extLst>
      <p:ext uri="{BB962C8B-B14F-4D97-AF65-F5344CB8AC3E}">
        <p14:creationId xmlns:p14="http://schemas.microsoft.com/office/powerpoint/2010/main" val="1464982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endParaRPr lang="en-US" dirty="0"/>
          </a:p>
        </p:txBody>
      </p:sp>
      <p:sp>
        <p:nvSpPr>
          <p:cNvPr id="3" name="Content Placeholder 2"/>
          <p:cNvSpPr>
            <a:spLocks noGrp="1"/>
          </p:cNvSpPr>
          <p:nvPr>
            <p:ph idx="1"/>
          </p:nvPr>
        </p:nvSpPr>
        <p:spPr>
          <a:xfrm>
            <a:off x="266604" y="896552"/>
            <a:ext cx="8905875" cy="547970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94</a:t>
            </a:fld>
            <a:endParaRPr lang="en-US"/>
          </a:p>
        </p:txBody>
      </p:sp>
      <p:sp>
        <p:nvSpPr>
          <p:cNvPr id="6" name="Rectangle 5"/>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a:t>
            </a:r>
            <a:endParaRPr lang="en-US" sz="2200" b="1" dirty="0" smtClean="0">
              <a:solidFill>
                <a:schemeClr val="tx1"/>
              </a:solidFill>
            </a:endParaRPr>
          </a:p>
        </p:txBody>
      </p:sp>
      <p:sp>
        <p:nvSpPr>
          <p:cNvPr id="7" name="Rectangle 6"/>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8" name="Rectangle 7"/>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9" name="Rectangle 8"/>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0" name="Rectangle 9"/>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1" name="Rectangle 10"/>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2" name="Rectangle 11"/>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3" name="Rectangle 12"/>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4" name="Rectangle 13"/>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5" name="Rectangle 14"/>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6" name="Rectangle 15"/>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7" name="Rectangle 16"/>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8" name="Rectangle 17"/>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9" name="Rectangle 18"/>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20" name="Rectangle 19"/>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21" name="Rectangle 20"/>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22" name="Rectangle 21"/>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23" name="Rectangle 22"/>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24" name="Rectangle 23"/>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25" name="Rectangle 24"/>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26" name="Rectangle 25"/>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27" name="Rectangle 26"/>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28" name="Rectangle 27"/>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29" name="Rectangle 28"/>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30" name="Rectangle 29"/>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31" name="Rectangle 30"/>
          <p:cNvSpPr/>
          <p:nvPr/>
        </p:nvSpPr>
        <p:spPr>
          <a:xfrm>
            <a:off x="1600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11</a:t>
            </a:r>
          </a:p>
        </p:txBody>
      </p:sp>
      <p:sp>
        <p:nvSpPr>
          <p:cNvPr id="32" name="Rectangle 31"/>
          <p:cNvSpPr/>
          <p:nvPr/>
        </p:nvSpPr>
        <p:spPr>
          <a:xfrm>
            <a:off x="2133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23</a:t>
            </a:r>
          </a:p>
        </p:txBody>
      </p:sp>
      <p:sp>
        <p:nvSpPr>
          <p:cNvPr id="33" name="Rectangle 32"/>
          <p:cNvSpPr/>
          <p:nvPr/>
        </p:nvSpPr>
        <p:spPr>
          <a:xfrm>
            <a:off x="2667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8</a:t>
            </a:r>
            <a:endParaRPr lang="en-US" sz="2200" b="1" dirty="0" smtClean="0"/>
          </a:p>
        </p:txBody>
      </p:sp>
      <p:sp>
        <p:nvSpPr>
          <p:cNvPr id="34" name="Rectangle 33"/>
          <p:cNvSpPr/>
          <p:nvPr/>
        </p:nvSpPr>
        <p:spPr>
          <a:xfrm>
            <a:off x="3200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35" name="Rectangle 34"/>
          <p:cNvSpPr/>
          <p:nvPr/>
        </p:nvSpPr>
        <p:spPr>
          <a:xfrm>
            <a:off x="3733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6" name="Rectangle 35"/>
          <p:cNvSpPr/>
          <p:nvPr/>
        </p:nvSpPr>
        <p:spPr>
          <a:xfrm>
            <a:off x="4267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12</a:t>
            </a:r>
          </a:p>
        </p:txBody>
      </p:sp>
      <p:sp>
        <p:nvSpPr>
          <p:cNvPr id="37" name="Rectangle 36"/>
          <p:cNvSpPr/>
          <p:nvPr/>
        </p:nvSpPr>
        <p:spPr>
          <a:xfrm>
            <a:off x="4800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8" name="Rectangle 37"/>
          <p:cNvSpPr/>
          <p:nvPr/>
        </p:nvSpPr>
        <p:spPr>
          <a:xfrm>
            <a:off x="5334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49</a:t>
            </a:r>
          </a:p>
        </p:txBody>
      </p:sp>
      <p:sp>
        <p:nvSpPr>
          <p:cNvPr id="39" name="Rectangle 38"/>
          <p:cNvSpPr/>
          <p:nvPr/>
        </p:nvSpPr>
        <p:spPr>
          <a:xfrm>
            <a:off x="5867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50</a:t>
            </a:r>
          </a:p>
        </p:txBody>
      </p:sp>
      <p:sp>
        <p:nvSpPr>
          <p:cNvPr id="40" name="Rectangle 39"/>
          <p:cNvSpPr/>
          <p:nvPr/>
        </p:nvSpPr>
        <p:spPr>
          <a:xfrm>
            <a:off x="6400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41" name="Rectangle 40"/>
          <p:cNvSpPr/>
          <p:nvPr/>
        </p:nvSpPr>
        <p:spPr>
          <a:xfrm>
            <a:off x="6934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9</a:t>
            </a:r>
            <a:endParaRPr lang="en-US" sz="2200" b="1" dirty="0" smtClean="0"/>
          </a:p>
        </p:txBody>
      </p:sp>
      <p:sp>
        <p:nvSpPr>
          <p:cNvPr id="42" name="Rectangle 41"/>
          <p:cNvSpPr/>
          <p:nvPr/>
        </p:nvSpPr>
        <p:spPr>
          <a:xfrm>
            <a:off x="7467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cxnSp>
        <p:nvCxnSpPr>
          <p:cNvPr id="43" name="Straight Arrow Connector 42"/>
          <p:cNvCxnSpPr/>
          <p:nvPr/>
        </p:nvCxnSpPr>
        <p:spPr>
          <a:xfrm>
            <a:off x="1857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a:off x="2390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a:off x="2924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p:cNvCxnSpPr/>
          <p:nvPr/>
        </p:nvCxnSpPr>
        <p:spPr>
          <a:xfrm>
            <a:off x="34574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39908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p:cNvCxnSpPr/>
          <p:nvPr/>
        </p:nvCxnSpPr>
        <p:spPr>
          <a:xfrm>
            <a:off x="4524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p:cNvCxnSpPr/>
          <p:nvPr/>
        </p:nvCxnSpPr>
        <p:spPr>
          <a:xfrm>
            <a:off x="5057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5591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60960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66294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71628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76962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28600" y="4343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6" name="Rectangle 55"/>
          <p:cNvSpPr/>
          <p:nvPr/>
        </p:nvSpPr>
        <p:spPr>
          <a:xfrm>
            <a:off x="228600" y="3124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7" name="Rectangle 56"/>
          <p:cNvSpPr/>
          <p:nvPr/>
        </p:nvSpPr>
        <p:spPr>
          <a:xfrm>
            <a:off x="1600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58" name="Rectangle 57"/>
          <p:cNvSpPr/>
          <p:nvPr/>
        </p:nvSpPr>
        <p:spPr>
          <a:xfrm>
            <a:off x="2133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59" name="Rectangle 58"/>
          <p:cNvSpPr/>
          <p:nvPr/>
        </p:nvSpPr>
        <p:spPr>
          <a:xfrm>
            <a:off x="2667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0" name="Rectangle 59"/>
          <p:cNvSpPr/>
          <p:nvPr/>
        </p:nvSpPr>
        <p:spPr>
          <a:xfrm>
            <a:off x="3200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61" name="Rectangle 60"/>
          <p:cNvSpPr/>
          <p:nvPr/>
        </p:nvSpPr>
        <p:spPr>
          <a:xfrm>
            <a:off x="3733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2" name="Rectangle 61"/>
          <p:cNvSpPr/>
          <p:nvPr/>
        </p:nvSpPr>
        <p:spPr>
          <a:xfrm>
            <a:off x="4267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3" name="Rectangle 62"/>
          <p:cNvSpPr/>
          <p:nvPr/>
        </p:nvSpPr>
        <p:spPr>
          <a:xfrm>
            <a:off x="4800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4" name="Rectangle 63"/>
          <p:cNvSpPr/>
          <p:nvPr/>
        </p:nvSpPr>
        <p:spPr>
          <a:xfrm>
            <a:off x="5334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5" name="Rectangle 64"/>
          <p:cNvSpPr/>
          <p:nvPr/>
        </p:nvSpPr>
        <p:spPr>
          <a:xfrm>
            <a:off x="5867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66" name="Rectangle 65"/>
          <p:cNvSpPr/>
          <p:nvPr/>
        </p:nvSpPr>
        <p:spPr>
          <a:xfrm>
            <a:off x="6400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67" name="Rectangle 66"/>
          <p:cNvSpPr/>
          <p:nvPr/>
        </p:nvSpPr>
        <p:spPr>
          <a:xfrm>
            <a:off x="6934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68" name="Rectangle 67"/>
          <p:cNvSpPr/>
          <p:nvPr/>
        </p:nvSpPr>
        <p:spPr>
          <a:xfrm>
            <a:off x="7467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9" name="Rectangle 68"/>
          <p:cNvSpPr/>
          <p:nvPr/>
        </p:nvSpPr>
        <p:spPr>
          <a:xfrm>
            <a:off x="228600" y="22860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0" name="Rectangle 69"/>
          <p:cNvSpPr/>
          <p:nvPr/>
        </p:nvSpPr>
        <p:spPr>
          <a:xfrm>
            <a:off x="1600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1" name="Rectangle 70"/>
          <p:cNvSpPr/>
          <p:nvPr/>
        </p:nvSpPr>
        <p:spPr>
          <a:xfrm>
            <a:off x="2133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72" name="Rectangle 71"/>
          <p:cNvSpPr/>
          <p:nvPr/>
        </p:nvSpPr>
        <p:spPr>
          <a:xfrm>
            <a:off x="2667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3" name="Rectangle 72"/>
          <p:cNvSpPr/>
          <p:nvPr/>
        </p:nvSpPr>
        <p:spPr>
          <a:xfrm>
            <a:off x="3200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74" name="Rectangle 73"/>
          <p:cNvSpPr/>
          <p:nvPr/>
        </p:nvSpPr>
        <p:spPr>
          <a:xfrm>
            <a:off x="3733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75" name="Rectangle 74"/>
          <p:cNvSpPr/>
          <p:nvPr/>
        </p:nvSpPr>
        <p:spPr>
          <a:xfrm>
            <a:off x="4267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76" name="Rectangle 75"/>
          <p:cNvSpPr/>
          <p:nvPr/>
        </p:nvSpPr>
        <p:spPr>
          <a:xfrm>
            <a:off x="4800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77" name="Rectangle 76"/>
          <p:cNvSpPr/>
          <p:nvPr/>
        </p:nvSpPr>
        <p:spPr>
          <a:xfrm>
            <a:off x="5334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8" name="Rectangle 77"/>
          <p:cNvSpPr/>
          <p:nvPr/>
        </p:nvSpPr>
        <p:spPr>
          <a:xfrm>
            <a:off x="5867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9" name="Rectangle 78"/>
          <p:cNvSpPr/>
          <p:nvPr/>
        </p:nvSpPr>
        <p:spPr>
          <a:xfrm>
            <a:off x="6400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0" name="Rectangle 79"/>
          <p:cNvSpPr/>
          <p:nvPr/>
        </p:nvSpPr>
        <p:spPr>
          <a:xfrm>
            <a:off x="6934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81" name="Rectangle 80"/>
          <p:cNvSpPr/>
          <p:nvPr/>
        </p:nvSpPr>
        <p:spPr>
          <a:xfrm>
            <a:off x="7467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2" name="Rectangle 81"/>
          <p:cNvSpPr/>
          <p:nvPr/>
        </p:nvSpPr>
        <p:spPr>
          <a:xfrm>
            <a:off x="3048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smtClean="0">
              <a:solidFill>
                <a:schemeClr val="tx1"/>
              </a:solidFill>
            </a:endParaRPr>
          </a:p>
        </p:txBody>
      </p:sp>
      <p:sp>
        <p:nvSpPr>
          <p:cNvPr id="83" name="Rectangle 82"/>
          <p:cNvSpPr/>
          <p:nvPr/>
        </p:nvSpPr>
        <p:spPr>
          <a:xfrm>
            <a:off x="2286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t>
            </a:r>
            <a:endParaRPr lang="en-US" sz="2200" b="1" dirty="0" smtClean="0">
              <a:solidFill>
                <a:schemeClr val="tx1"/>
              </a:solidFill>
            </a:endParaRPr>
          </a:p>
        </p:txBody>
      </p:sp>
      <p:sp>
        <p:nvSpPr>
          <p:cNvPr id="85" name="Rectangle 84"/>
          <p:cNvSpPr/>
          <p:nvPr/>
        </p:nvSpPr>
        <p:spPr>
          <a:xfrm>
            <a:off x="228600" y="2743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p>
        </p:txBody>
      </p:sp>
      <p:graphicFrame>
        <p:nvGraphicFramePr>
          <p:cNvPr id="87" name="Object 86"/>
          <p:cNvGraphicFramePr>
            <a:graphicFrameLocks noChangeAspect="1"/>
          </p:cNvGraphicFramePr>
          <p:nvPr>
            <p:extLst>
              <p:ext uri="{D42A27DB-BD31-4B8C-83A1-F6EECF244321}">
                <p14:modId xmlns:p14="http://schemas.microsoft.com/office/powerpoint/2010/main" val="3932855903"/>
              </p:ext>
            </p:extLst>
          </p:nvPr>
        </p:nvGraphicFramePr>
        <p:xfrm>
          <a:off x="1676400" y="304800"/>
          <a:ext cx="2286000" cy="550333"/>
        </p:xfrm>
        <a:graphic>
          <a:graphicData uri="http://schemas.openxmlformats.org/presentationml/2006/ole">
            <mc:AlternateContent xmlns:mc="http://schemas.openxmlformats.org/markup-compatibility/2006">
              <mc:Choice xmlns:v="urn:schemas-microsoft-com:vml" Requires="v">
                <p:oleObj spid="_x0000_s21539" name="Equation" r:id="rId3" imgW="685800" imgH="165100" progId="Equation.3">
                  <p:embed/>
                </p:oleObj>
              </mc:Choice>
              <mc:Fallback>
                <p:oleObj name="Equation" r:id="rId3" imgW="685800" imgH="165100" progId="Equation.3">
                  <p:embed/>
                  <p:pic>
                    <p:nvPicPr>
                      <p:cNvPr id="0" name=""/>
                      <p:cNvPicPr/>
                      <p:nvPr/>
                    </p:nvPicPr>
                    <p:blipFill>
                      <a:blip r:embed="rId4"/>
                      <a:stretch>
                        <a:fillRect/>
                      </a:stretch>
                    </p:blipFill>
                    <p:spPr>
                      <a:xfrm>
                        <a:off x="1676400" y="304800"/>
                        <a:ext cx="2286000" cy="550333"/>
                      </a:xfrm>
                      <a:prstGeom prst="rect">
                        <a:avLst/>
                      </a:prstGeom>
                    </p:spPr>
                  </p:pic>
                </p:oleObj>
              </mc:Fallback>
            </mc:AlternateContent>
          </a:graphicData>
        </a:graphic>
      </p:graphicFrame>
      <p:sp>
        <p:nvSpPr>
          <p:cNvPr id="86" name="Rectangle 85"/>
          <p:cNvSpPr/>
          <p:nvPr/>
        </p:nvSpPr>
        <p:spPr>
          <a:xfrm>
            <a:off x="16002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21336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304800" y="5257800"/>
            <a:ext cx="8839200" cy="1077218"/>
          </a:xfrm>
          <a:prstGeom prst="rect">
            <a:avLst/>
          </a:prstGeom>
          <a:noFill/>
        </p:spPr>
        <p:txBody>
          <a:bodyPr wrap="square" rtlCol="0">
            <a:spAutoFit/>
          </a:bodyPr>
          <a:lstStyle/>
          <a:p>
            <a:r>
              <a:rPr lang="en-US" sz="3200" dirty="0" smtClean="0">
                <a:latin typeface="Times New Roman"/>
                <a:cs typeface="Times New Roman"/>
              </a:rPr>
              <a:t>Twelve processors used </a:t>
            </a:r>
            <a:r>
              <a:rPr lang="en-US" sz="3200" dirty="0" smtClean="0">
                <a:latin typeface="Times New Roman"/>
                <a:cs typeface="Times New Roman"/>
                <a:sym typeface="Wingdings"/>
              </a:rPr>
              <a:t> one for each </a:t>
            </a:r>
            <a:r>
              <a:rPr lang="en-US" sz="3200" dirty="0" smtClean="0">
                <a:latin typeface="Times New Roman"/>
                <a:cs typeface="Times New Roman"/>
              </a:rPr>
              <a:t>element in the vector</a:t>
            </a:r>
            <a:endParaRPr lang="en-US" sz="3200" dirty="0">
              <a:latin typeface="Times New Roman"/>
              <a:cs typeface="Times New Roman"/>
            </a:endParaRPr>
          </a:p>
        </p:txBody>
      </p:sp>
      <p:sp>
        <p:nvSpPr>
          <p:cNvPr id="90" name="Rectangle 89"/>
          <p:cNvSpPr/>
          <p:nvPr/>
        </p:nvSpPr>
        <p:spPr>
          <a:xfrm>
            <a:off x="26670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32004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37338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42672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8006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53340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58674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64008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69342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7467600" y="1600200"/>
            <a:ext cx="533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348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endParaRPr lang="en-US" dirty="0"/>
          </a:p>
        </p:txBody>
      </p:sp>
      <p:sp>
        <p:nvSpPr>
          <p:cNvPr id="3" name="Content Placeholder 2"/>
          <p:cNvSpPr>
            <a:spLocks noGrp="1"/>
          </p:cNvSpPr>
          <p:nvPr>
            <p:ph idx="1"/>
          </p:nvPr>
        </p:nvSpPr>
        <p:spPr>
          <a:xfrm>
            <a:off x="266604" y="896552"/>
            <a:ext cx="8905875" cy="547970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95</a:t>
            </a:fld>
            <a:endParaRPr lang="en-US"/>
          </a:p>
        </p:txBody>
      </p:sp>
      <p:sp>
        <p:nvSpPr>
          <p:cNvPr id="6" name="Rectangle 5"/>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a:t>
            </a:r>
            <a:endParaRPr lang="en-US" sz="2200" b="1" dirty="0" smtClean="0">
              <a:solidFill>
                <a:schemeClr val="tx1"/>
              </a:solidFill>
            </a:endParaRPr>
          </a:p>
        </p:txBody>
      </p:sp>
      <p:sp>
        <p:nvSpPr>
          <p:cNvPr id="7" name="Rectangle 6"/>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8" name="Rectangle 7"/>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9" name="Rectangle 8"/>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0" name="Rectangle 9"/>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1" name="Rectangle 10"/>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2" name="Rectangle 11"/>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3" name="Rectangle 12"/>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4" name="Rectangle 13"/>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5" name="Rectangle 14"/>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6" name="Rectangle 15"/>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7" name="Rectangle 16"/>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8" name="Rectangle 17"/>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9" name="Rectangle 18"/>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20" name="Rectangle 19"/>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21" name="Rectangle 20"/>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22" name="Rectangle 21"/>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23" name="Rectangle 22"/>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24" name="Rectangle 23"/>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25" name="Rectangle 24"/>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26" name="Rectangle 25"/>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27" name="Rectangle 26"/>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28" name="Rectangle 27"/>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29" name="Rectangle 28"/>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30" name="Rectangle 29"/>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31" name="Rectangle 30"/>
          <p:cNvSpPr/>
          <p:nvPr/>
        </p:nvSpPr>
        <p:spPr>
          <a:xfrm>
            <a:off x="1600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11</a:t>
            </a:r>
          </a:p>
        </p:txBody>
      </p:sp>
      <p:sp>
        <p:nvSpPr>
          <p:cNvPr id="32" name="Rectangle 31"/>
          <p:cNvSpPr/>
          <p:nvPr/>
        </p:nvSpPr>
        <p:spPr>
          <a:xfrm>
            <a:off x="2133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23</a:t>
            </a:r>
          </a:p>
        </p:txBody>
      </p:sp>
      <p:sp>
        <p:nvSpPr>
          <p:cNvPr id="33" name="Rectangle 32"/>
          <p:cNvSpPr/>
          <p:nvPr/>
        </p:nvSpPr>
        <p:spPr>
          <a:xfrm>
            <a:off x="2667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8</a:t>
            </a:r>
            <a:endParaRPr lang="en-US" sz="2200" b="1" dirty="0" smtClean="0"/>
          </a:p>
        </p:txBody>
      </p:sp>
      <p:sp>
        <p:nvSpPr>
          <p:cNvPr id="34" name="Rectangle 33"/>
          <p:cNvSpPr/>
          <p:nvPr/>
        </p:nvSpPr>
        <p:spPr>
          <a:xfrm>
            <a:off x="3200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35" name="Rectangle 34"/>
          <p:cNvSpPr/>
          <p:nvPr/>
        </p:nvSpPr>
        <p:spPr>
          <a:xfrm>
            <a:off x="3733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6" name="Rectangle 35"/>
          <p:cNvSpPr/>
          <p:nvPr/>
        </p:nvSpPr>
        <p:spPr>
          <a:xfrm>
            <a:off x="4267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12</a:t>
            </a:r>
          </a:p>
        </p:txBody>
      </p:sp>
      <p:sp>
        <p:nvSpPr>
          <p:cNvPr id="37" name="Rectangle 36"/>
          <p:cNvSpPr/>
          <p:nvPr/>
        </p:nvSpPr>
        <p:spPr>
          <a:xfrm>
            <a:off x="4800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8" name="Rectangle 37"/>
          <p:cNvSpPr/>
          <p:nvPr/>
        </p:nvSpPr>
        <p:spPr>
          <a:xfrm>
            <a:off x="5334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49</a:t>
            </a:r>
          </a:p>
        </p:txBody>
      </p:sp>
      <p:sp>
        <p:nvSpPr>
          <p:cNvPr id="39" name="Rectangle 38"/>
          <p:cNvSpPr/>
          <p:nvPr/>
        </p:nvSpPr>
        <p:spPr>
          <a:xfrm>
            <a:off x="5867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50</a:t>
            </a:r>
          </a:p>
        </p:txBody>
      </p:sp>
      <p:sp>
        <p:nvSpPr>
          <p:cNvPr id="40" name="Rectangle 39"/>
          <p:cNvSpPr/>
          <p:nvPr/>
        </p:nvSpPr>
        <p:spPr>
          <a:xfrm>
            <a:off x="6400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41" name="Rectangle 40"/>
          <p:cNvSpPr/>
          <p:nvPr/>
        </p:nvSpPr>
        <p:spPr>
          <a:xfrm>
            <a:off x="6934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9</a:t>
            </a:r>
            <a:endParaRPr lang="en-US" sz="2200" b="1" dirty="0" smtClean="0"/>
          </a:p>
        </p:txBody>
      </p:sp>
      <p:sp>
        <p:nvSpPr>
          <p:cNvPr id="42" name="Rectangle 41"/>
          <p:cNvSpPr/>
          <p:nvPr/>
        </p:nvSpPr>
        <p:spPr>
          <a:xfrm>
            <a:off x="7467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cxnSp>
        <p:nvCxnSpPr>
          <p:cNvPr id="43" name="Straight Arrow Connector 42"/>
          <p:cNvCxnSpPr/>
          <p:nvPr/>
        </p:nvCxnSpPr>
        <p:spPr>
          <a:xfrm>
            <a:off x="1857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a:off x="2390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a:off x="2924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p:cNvCxnSpPr/>
          <p:nvPr/>
        </p:nvCxnSpPr>
        <p:spPr>
          <a:xfrm>
            <a:off x="34574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39908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p:cNvCxnSpPr/>
          <p:nvPr/>
        </p:nvCxnSpPr>
        <p:spPr>
          <a:xfrm>
            <a:off x="4524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p:cNvCxnSpPr/>
          <p:nvPr/>
        </p:nvCxnSpPr>
        <p:spPr>
          <a:xfrm>
            <a:off x="5057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5591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60960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66294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71628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76962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28600" y="4343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6" name="Rectangle 55"/>
          <p:cNvSpPr/>
          <p:nvPr/>
        </p:nvSpPr>
        <p:spPr>
          <a:xfrm>
            <a:off x="228600" y="3124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7" name="Rectangle 56"/>
          <p:cNvSpPr/>
          <p:nvPr/>
        </p:nvSpPr>
        <p:spPr>
          <a:xfrm>
            <a:off x="1600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58" name="Rectangle 57"/>
          <p:cNvSpPr/>
          <p:nvPr/>
        </p:nvSpPr>
        <p:spPr>
          <a:xfrm>
            <a:off x="2133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59" name="Rectangle 58"/>
          <p:cNvSpPr/>
          <p:nvPr/>
        </p:nvSpPr>
        <p:spPr>
          <a:xfrm>
            <a:off x="2667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0" name="Rectangle 59"/>
          <p:cNvSpPr/>
          <p:nvPr/>
        </p:nvSpPr>
        <p:spPr>
          <a:xfrm>
            <a:off x="3200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61" name="Rectangle 60"/>
          <p:cNvSpPr/>
          <p:nvPr/>
        </p:nvSpPr>
        <p:spPr>
          <a:xfrm>
            <a:off x="3733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2" name="Rectangle 61"/>
          <p:cNvSpPr/>
          <p:nvPr/>
        </p:nvSpPr>
        <p:spPr>
          <a:xfrm>
            <a:off x="4267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3" name="Rectangle 62"/>
          <p:cNvSpPr/>
          <p:nvPr/>
        </p:nvSpPr>
        <p:spPr>
          <a:xfrm>
            <a:off x="4800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4" name="Rectangle 63"/>
          <p:cNvSpPr/>
          <p:nvPr/>
        </p:nvSpPr>
        <p:spPr>
          <a:xfrm>
            <a:off x="5334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5" name="Rectangle 64"/>
          <p:cNvSpPr/>
          <p:nvPr/>
        </p:nvSpPr>
        <p:spPr>
          <a:xfrm>
            <a:off x="5867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66" name="Rectangle 65"/>
          <p:cNvSpPr/>
          <p:nvPr/>
        </p:nvSpPr>
        <p:spPr>
          <a:xfrm>
            <a:off x="6400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67" name="Rectangle 66"/>
          <p:cNvSpPr/>
          <p:nvPr/>
        </p:nvSpPr>
        <p:spPr>
          <a:xfrm>
            <a:off x="6934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68" name="Rectangle 67"/>
          <p:cNvSpPr/>
          <p:nvPr/>
        </p:nvSpPr>
        <p:spPr>
          <a:xfrm>
            <a:off x="7467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9" name="Rectangle 68"/>
          <p:cNvSpPr/>
          <p:nvPr/>
        </p:nvSpPr>
        <p:spPr>
          <a:xfrm>
            <a:off x="228600" y="22860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0" name="Rectangle 69"/>
          <p:cNvSpPr/>
          <p:nvPr/>
        </p:nvSpPr>
        <p:spPr>
          <a:xfrm>
            <a:off x="1600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1" name="Rectangle 70"/>
          <p:cNvSpPr/>
          <p:nvPr/>
        </p:nvSpPr>
        <p:spPr>
          <a:xfrm>
            <a:off x="2133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72" name="Rectangle 71"/>
          <p:cNvSpPr/>
          <p:nvPr/>
        </p:nvSpPr>
        <p:spPr>
          <a:xfrm>
            <a:off x="2667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3" name="Rectangle 72"/>
          <p:cNvSpPr/>
          <p:nvPr/>
        </p:nvSpPr>
        <p:spPr>
          <a:xfrm>
            <a:off x="3200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74" name="Rectangle 73"/>
          <p:cNvSpPr/>
          <p:nvPr/>
        </p:nvSpPr>
        <p:spPr>
          <a:xfrm>
            <a:off x="3733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75" name="Rectangle 74"/>
          <p:cNvSpPr/>
          <p:nvPr/>
        </p:nvSpPr>
        <p:spPr>
          <a:xfrm>
            <a:off x="4267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76" name="Rectangle 75"/>
          <p:cNvSpPr/>
          <p:nvPr/>
        </p:nvSpPr>
        <p:spPr>
          <a:xfrm>
            <a:off x="4800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77" name="Rectangle 76"/>
          <p:cNvSpPr/>
          <p:nvPr/>
        </p:nvSpPr>
        <p:spPr>
          <a:xfrm>
            <a:off x="5334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8" name="Rectangle 77"/>
          <p:cNvSpPr/>
          <p:nvPr/>
        </p:nvSpPr>
        <p:spPr>
          <a:xfrm>
            <a:off x="5867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9" name="Rectangle 78"/>
          <p:cNvSpPr/>
          <p:nvPr/>
        </p:nvSpPr>
        <p:spPr>
          <a:xfrm>
            <a:off x="6400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0" name="Rectangle 79"/>
          <p:cNvSpPr/>
          <p:nvPr/>
        </p:nvSpPr>
        <p:spPr>
          <a:xfrm>
            <a:off x="6934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81" name="Rectangle 80"/>
          <p:cNvSpPr/>
          <p:nvPr/>
        </p:nvSpPr>
        <p:spPr>
          <a:xfrm>
            <a:off x="7467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2" name="Rectangle 81"/>
          <p:cNvSpPr/>
          <p:nvPr/>
        </p:nvSpPr>
        <p:spPr>
          <a:xfrm>
            <a:off x="3048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smtClean="0">
              <a:solidFill>
                <a:schemeClr val="tx1"/>
              </a:solidFill>
            </a:endParaRPr>
          </a:p>
        </p:txBody>
      </p:sp>
      <p:sp>
        <p:nvSpPr>
          <p:cNvPr id="83" name="Rectangle 82"/>
          <p:cNvSpPr/>
          <p:nvPr/>
        </p:nvSpPr>
        <p:spPr>
          <a:xfrm>
            <a:off x="2286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t>
            </a:r>
            <a:endParaRPr lang="en-US" sz="2200" b="1" dirty="0" smtClean="0">
              <a:solidFill>
                <a:schemeClr val="tx1"/>
              </a:solidFill>
            </a:endParaRPr>
          </a:p>
        </p:txBody>
      </p:sp>
      <p:sp>
        <p:nvSpPr>
          <p:cNvPr id="85" name="Rectangle 84"/>
          <p:cNvSpPr/>
          <p:nvPr/>
        </p:nvSpPr>
        <p:spPr>
          <a:xfrm>
            <a:off x="228600" y="2743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p>
        </p:txBody>
      </p:sp>
      <p:graphicFrame>
        <p:nvGraphicFramePr>
          <p:cNvPr id="87" name="Object 86"/>
          <p:cNvGraphicFramePr>
            <a:graphicFrameLocks noChangeAspect="1"/>
          </p:cNvGraphicFramePr>
          <p:nvPr>
            <p:extLst>
              <p:ext uri="{D42A27DB-BD31-4B8C-83A1-F6EECF244321}">
                <p14:modId xmlns:p14="http://schemas.microsoft.com/office/powerpoint/2010/main" val="4094025219"/>
              </p:ext>
            </p:extLst>
          </p:nvPr>
        </p:nvGraphicFramePr>
        <p:xfrm>
          <a:off x="1676400" y="304800"/>
          <a:ext cx="2286000" cy="550333"/>
        </p:xfrm>
        <a:graphic>
          <a:graphicData uri="http://schemas.openxmlformats.org/presentationml/2006/ole">
            <mc:AlternateContent xmlns:mc="http://schemas.openxmlformats.org/markup-compatibility/2006">
              <mc:Choice xmlns:v="urn:schemas-microsoft-com:vml" Requires="v">
                <p:oleObj spid="_x0000_s22562" name="Equation" r:id="rId3" imgW="685800" imgH="165100" progId="Equation.3">
                  <p:embed/>
                </p:oleObj>
              </mc:Choice>
              <mc:Fallback>
                <p:oleObj name="Equation" r:id="rId3" imgW="685800" imgH="165100" progId="Equation.3">
                  <p:embed/>
                  <p:pic>
                    <p:nvPicPr>
                      <p:cNvPr id="0" name=""/>
                      <p:cNvPicPr/>
                      <p:nvPr/>
                    </p:nvPicPr>
                    <p:blipFill>
                      <a:blip r:embed="rId4"/>
                      <a:stretch>
                        <a:fillRect/>
                      </a:stretch>
                    </p:blipFill>
                    <p:spPr>
                      <a:xfrm>
                        <a:off x="1676400" y="304800"/>
                        <a:ext cx="2286000" cy="550333"/>
                      </a:xfrm>
                      <a:prstGeom prst="rect">
                        <a:avLst/>
                      </a:prstGeom>
                    </p:spPr>
                  </p:pic>
                </p:oleObj>
              </mc:Fallback>
            </mc:AlternateContent>
          </a:graphicData>
        </a:graphic>
      </p:graphicFrame>
      <p:sp>
        <p:nvSpPr>
          <p:cNvPr id="86" name="Rectangle 85"/>
          <p:cNvSpPr/>
          <p:nvPr/>
        </p:nvSpPr>
        <p:spPr>
          <a:xfrm>
            <a:off x="16002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304800" y="5257800"/>
            <a:ext cx="8839200" cy="1077218"/>
          </a:xfrm>
          <a:prstGeom prst="rect">
            <a:avLst/>
          </a:prstGeom>
          <a:noFill/>
        </p:spPr>
        <p:txBody>
          <a:bodyPr wrap="square" rtlCol="0">
            <a:spAutoFit/>
          </a:bodyPr>
          <a:lstStyle/>
          <a:p>
            <a:r>
              <a:rPr lang="en-US" sz="3200" dirty="0" smtClean="0">
                <a:latin typeface="Times New Roman"/>
                <a:cs typeface="Times New Roman"/>
              </a:rPr>
              <a:t>Six processors used </a:t>
            </a:r>
            <a:r>
              <a:rPr lang="en-US" sz="3200" dirty="0" smtClean="0">
                <a:latin typeface="Times New Roman"/>
                <a:cs typeface="Times New Roman"/>
                <a:sym typeface="Wingdings"/>
              </a:rPr>
              <a:t> </a:t>
            </a:r>
            <a:r>
              <a:rPr lang="en-US" sz="3200" dirty="0" smtClean="0">
                <a:latin typeface="Times New Roman"/>
                <a:cs typeface="Times New Roman"/>
              </a:rPr>
              <a:t>one for every two elements in the vector</a:t>
            </a:r>
            <a:endParaRPr lang="en-US" sz="3200" dirty="0">
              <a:latin typeface="Times New Roman"/>
              <a:cs typeface="Times New Roman"/>
            </a:endParaRPr>
          </a:p>
        </p:txBody>
      </p:sp>
      <p:sp>
        <p:nvSpPr>
          <p:cNvPr id="88" name="Rectangle 87"/>
          <p:cNvSpPr/>
          <p:nvPr/>
        </p:nvSpPr>
        <p:spPr>
          <a:xfrm>
            <a:off x="26670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37338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8006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58674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6934200" y="1600200"/>
            <a:ext cx="10668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353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endParaRPr lang="en-US" dirty="0"/>
          </a:p>
        </p:txBody>
      </p:sp>
      <p:sp>
        <p:nvSpPr>
          <p:cNvPr id="3" name="Content Placeholder 2"/>
          <p:cNvSpPr>
            <a:spLocks noGrp="1"/>
          </p:cNvSpPr>
          <p:nvPr>
            <p:ph idx="1"/>
          </p:nvPr>
        </p:nvSpPr>
        <p:spPr>
          <a:xfrm>
            <a:off x="266604" y="896552"/>
            <a:ext cx="8905875" cy="547970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96</a:t>
            </a:fld>
            <a:endParaRPr lang="en-US"/>
          </a:p>
        </p:txBody>
      </p:sp>
      <p:sp>
        <p:nvSpPr>
          <p:cNvPr id="6" name="Rectangle 5"/>
          <p:cNvSpPr/>
          <p:nvPr/>
        </p:nvSpPr>
        <p:spPr>
          <a:xfrm>
            <a:off x="228600" y="17526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a:t>
            </a:r>
            <a:endParaRPr lang="en-US" sz="2200" b="1" dirty="0" smtClean="0">
              <a:solidFill>
                <a:schemeClr val="tx1"/>
              </a:solidFill>
            </a:endParaRPr>
          </a:p>
        </p:txBody>
      </p:sp>
      <p:sp>
        <p:nvSpPr>
          <p:cNvPr id="7" name="Rectangle 6"/>
          <p:cNvSpPr/>
          <p:nvPr/>
        </p:nvSpPr>
        <p:spPr>
          <a:xfrm>
            <a:off x="1600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8" name="Rectangle 7"/>
          <p:cNvSpPr/>
          <p:nvPr/>
        </p:nvSpPr>
        <p:spPr>
          <a:xfrm>
            <a:off x="2133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9" name="Rectangle 8"/>
          <p:cNvSpPr/>
          <p:nvPr/>
        </p:nvSpPr>
        <p:spPr>
          <a:xfrm>
            <a:off x="2667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0" name="Rectangle 9"/>
          <p:cNvSpPr/>
          <p:nvPr/>
        </p:nvSpPr>
        <p:spPr>
          <a:xfrm>
            <a:off x="3200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1" name="Rectangle 10"/>
          <p:cNvSpPr/>
          <p:nvPr/>
        </p:nvSpPr>
        <p:spPr>
          <a:xfrm>
            <a:off x="3733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2" name="Rectangle 11"/>
          <p:cNvSpPr/>
          <p:nvPr/>
        </p:nvSpPr>
        <p:spPr>
          <a:xfrm>
            <a:off x="4267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3" name="Rectangle 12"/>
          <p:cNvSpPr/>
          <p:nvPr/>
        </p:nvSpPr>
        <p:spPr>
          <a:xfrm>
            <a:off x="4800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4" name="Rectangle 13"/>
          <p:cNvSpPr/>
          <p:nvPr/>
        </p:nvSpPr>
        <p:spPr>
          <a:xfrm>
            <a:off x="53340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5" name="Rectangle 14"/>
          <p:cNvSpPr/>
          <p:nvPr/>
        </p:nvSpPr>
        <p:spPr>
          <a:xfrm>
            <a:off x="58674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16" name="Rectangle 15"/>
          <p:cNvSpPr/>
          <p:nvPr/>
        </p:nvSpPr>
        <p:spPr>
          <a:xfrm>
            <a:off x="64008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7" name="Rectangle 16"/>
          <p:cNvSpPr/>
          <p:nvPr/>
        </p:nvSpPr>
        <p:spPr>
          <a:xfrm>
            <a:off x="69342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8" name="Rectangle 17"/>
          <p:cNvSpPr/>
          <p:nvPr/>
        </p:nvSpPr>
        <p:spPr>
          <a:xfrm>
            <a:off x="7467600" y="17526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19" name="Rectangle 18"/>
          <p:cNvSpPr/>
          <p:nvPr/>
        </p:nvSpPr>
        <p:spPr>
          <a:xfrm>
            <a:off x="1600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0</a:t>
            </a:r>
          </a:p>
        </p:txBody>
      </p:sp>
      <p:sp>
        <p:nvSpPr>
          <p:cNvPr id="20" name="Rectangle 19"/>
          <p:cNvSpPr/>
          <p:nvPr/>
        </p:nvSpPr>
        <p:spPr>
          <a:xfrm>
            <a:off x="2133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a:t>
            </a:r>
          </a:p>
        </p:txBody>
      </p:sp>
      <p:sp>
        <p:nvSpPr>
          <p:cNvPr id="21" name="Rectangle 20"/>
          <p:cNvSpPr/>
          <p:nvPr/>
        </p:nvSpPr>
        <p:spPr>
          <a:xfrm>
            <a:off x="2667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p>
        </p:txBody>
      </p:sp>
      <p:sp>
        <p:nvSpPr>
          <p:cNvPr id="22" name="Rectangle 21"/>
          <p:cNvSpPr/>
          <p:nvPr/>
        </p:nvSpPr>
        <p:spPr>
          <a:xfrm>
            <a:off x="3200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p>
        </p:txBody>
      </p:sp>
      <p:sp>
        <p:nvSpPr>
          <p:cNvPr id="23" name="Rectangle 22"/>
          <p:cNvSpPr/>
          <p:nvPr/>
        </p:nvSpPr>
        <p:spPr>
          <a:xfrm>
            <a:off x="3733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p>
        </p:txBody>
      </p:sp>
      <p:sp>
        <p:nvSpPr>
          <p:cNvPr id="24" name="Rectangle 23"/>
          <p:cNvSpPr/>
          <p:nvPr/>
        </p:nvSpPr>
        <p:spPr>
          <a:xfrm>
            <a:off x="4267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a:t>
            </a:r>
          </a:p>
        </p:txBody>
      </p:sp>
      <p:sp>
        <p:nvSpPr>
          <p:cNvPr id="25" name="Rectangle 24"/>
          <p:cNvSpPr/>
          <p:nvPr/>
        </p:nvSpPr>
        <p:spPr>
          <a:xfrm>
            <a:off x="4800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6</a:t>
            </a:r>
          </a:p>
        </p:txBody>
      </p:sp>
      <p:sp>
        <p:nvSpPr>
          <p:cNvPr id="26" name="Rectangle 25"/>
          <p:cNvSpPr/>
          <p:nvPr/>
        </p:nvSpPr>
        <p:spPr>
          <a:xfrm>
            <a:off x="53340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7</a:t>
            </a:r>
          </a:p>
        </p:txBody>
      </p:sp>
      <p:sp>
        <p:nvSpPr>
          <p:cNvPr id="27" name="Rectangle 26"/>
          <p:cNvSpPr/>
          <p:nvPr/>
        </p:nvSpPr>
        <p:spPr>
          <a:xfrm>
            <a:off x="58674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8</a:t>
            </a:r>
          </a:p>
        </p:txBody>
      </p:sp>
      <p:sp>
        <p:nvSpPr>
          <p:cNvPr id="28" name="Rectangle 27"/>
          <p:cNvSpPr/>
          <p:nvPr/>
        </p:nvSpPr>
        <p:spPr>
          <a:xfrm>
            <a:off x="64008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9</a:t>
            </a:r>
          </a:p>
        </p:txBody>
      </p:sp>
      <p:sp>
        <p:nvSpPr>
          <p:cNvPr id="29" name="Rectangle 28"/>
          <p:cNvSpPr/>
          <p:nvPr/>
        </p:nvSpPr>
        <p:spPr>
          <a:xfrm>
            <a:off x="69342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p>
        </p:txBody>
      </p:sp>
      <p:sp>
        <p:nvSpPr>
          <p:cNvPr id="30" name="Rectangle 29"/>
          <p:cNvSpPr/>
          <p:nvPr/>
        </p:nvSpPr>
        <p:spPr>
          <a:xfrm>
            <a:off x="7467600" y="1066800"/>
            <a:ext cx="533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11</a:t>
            </a:r>
          </a:p>
        </p:txBody>
      </p:sp>
      <p:sp>
        <p:nvSpPr>
          <p:cNvPr id="31" name="Rectangle 30"/>
          <p:cNvSpPr/>
          <p:nvPr/>
        </p:nvSpPr>
        <p:spPr>
          <a:xfrm>
            <a:off x="1600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11</a:t>
            </a:r>
          </a:p>
        </p:txBody>
      </p:sp>
      <p:sp>
        <p:nvSpPr>
          <p:cNvPr id="32" name="Rectangle 31"/>
          <p:cNvSpPr/>
          <p:nvPr/>
        </p:nvSpPr>
        <p:spPr>
          <a:xfrm>
            <a:off x="2133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23</a:t>
            </a:r>
          </a:p>
        </p:txBody>
      </p:sp>
      <p:sp>
        <p:nvSpPr>
          <p:cNvPr id="33" name="Rectangle 32"/>
          <p:cNvSpPr/>
          <p:nvPr/>
        </p:nvSpPr>
        <p:spPr>
          <a:xfrm>
            <a:off x="2667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8</a:t>
            </a:r>
            <a:endParaRPr lang="en-US" sz="2200" b="1" dirty="0" smtClean="0"/>
          </a:p>
        </p:txBody>
      </p:sp>
      <p:sp>
        <p:nvSpPr>
          <p:cNvPr id="34" name="Rectangle 33"/>
          <p:cNvSpPr/>
          <p:nvPr/>
        </p:nvSpPr>
        <p:spPr>
          <a:xfrm>
            <a:off x="3200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35" name="Rectangle 34"/>
          <p:cNvSpPr/>
          <p:nvPr/>
        </p:nvSpPr>
        <p:spPr>
          <a:xfrm>
            <a:off x="3733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6" name="Rectangle 35"/>
          <p:cNvSpPr/>
          <p:nvPr/>
        </p:nvSpPr>
        <p:spPr>
          <a:xfrm>
            <a:off x="4267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12</a:t>
            </a:r>
          </a:p>
        </p:txBody>
      </p:sp>
      <p:sp>
        <p:nvSpPr>
          <p:cNvPr id="37" name="Rectangle 36"/>
          <p:cNvSpPr/>
          <p:nvPr/>
        </p:nvSpPr>
        <p:spPr>
          <a:xfrm>
            <a:off x="4800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36</a:t>
            </a:r>
          </a:p>
        </p:txBody>
      </p:sp>
      <p:sp>
        <p:nvSpPr>
          <p:cNvPr id="38" name="Rectangle 37"/>
          <p:cNvSpPr/>
          <p:nvPr/>
        </p:nvSpPr>
        <p:spPr>
          <a:xfrm>
            <a:off x="53340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49</a:t>
            </a:r>
          </a:p>
        </p:txBody>
      </p:sp>
      <p:sp>
        <p:nvSpPr>
          <p:cNvPr id="39" name="Rectangle 38"/>
          <p:cNvSpPr/>
          <p:nvPr/>
        </p:nvSpPr>
        <p:spPr>
          <a:xfrm>
            <a:off x="58674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50</a:t>
            </a:r>
          </a:p>
        </p:txBody>
      </p:sp>
      <p:sp>
        <p:nvSpPr>
          <p:cNvPr id="40" name="Rectangle 39"/>
          <p:cNvSpPr/>
          <p:nvPr/>
        </p:nvSpPr>
        <p:spPr>
          <a:xfrm>
            <a:off x="64008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41" name="Rectangle 40"/>
          <p:cNvSpPr/>
          <p:nvPr/>
        </p:nvSpPr>
        <p:spPr>
          <a:xfrm>
            <a:off x="69342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9</a:t>
            </a:r>
            <a:endParaRPr lang="en-US" sz="2200" b="1" dirty="0" smtClean="0"/>
          </a:p>
        </p:txBody>
      </p:sp>
      <p:sp>
        <p:nvSpPr>
          <p:cNvPr id="42" name="Rectangle 41"/>
          <p:cNvSpPr/>
          <p:nvPr/>
        </p:nvSpPr>
        <p:spPr>
          <a:xfrm>
            <a:off x="7467600" y="4343400"/>
            <a:ext cx="533400" cy="533400"/>
          </a:xfrm>
          <a:prstGeom prst="rect">
            <a:avLst/>
          </a:prstGeom>
          <a:solidFill>
            <a:srgbClr val="21B8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cxnSp>
        <p:nvCxnSpPr>
          <p:cNvPr id="43" name="Straight Arrow Connector 42"/>
          <p:cNvCxnSpPr/>
          <p:nvPr/>
        </p:nvCxnSpPr>
        <p:spPr>
          <a:xfrm>
            <a:off x="1857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a:off x="2390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a:off x="2924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p:cNvCxnSpPr/>
          <p:nvPr/>
        </p:nvCxnSpPr>
        <p:spPr>
          <a:xfrm>
            <a:off x="34574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39908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Arrow Connector 47"/>
          <p:cNvCxnSpPr/>
          <p:nvPr/>
        </p:nvCxnSpPr>
        <p:spPr>
          <a:xfrm>
            <a:off x="45242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p:cNvCxnSpPr/>
          <p:nvPr/>
        </p:nvCxnSpPr>
        <p:spPr>
          <a:xfrm>
            <a:off x="50576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p:cNvCxnSpPr/>
          <p:nvPr/>
        </p:nvCxnSpPr>
        <p:spPr>
          <a:xfrm>
            <a:off x="5591079"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p:cNvCxnSpPr/>
          <p:nvPr/>
        </p:nvCxnSpPr>
        <p:spPr>
          <a:xfrm>
            <a:off x="60960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p:nvPr/>
        </p:nvCxnSpPr>
        <p:spPr>
          <a:xfrm>
            <a:off x="66294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p:cNvCxnSpPr/>
          <p:nvPr/>
        </p:nvCxnSpPr>
        <p:spPr>
          <a:xfrm>
            <a:off x="71628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p:nvPr/>
        </p:nvCxnSpPr>
        <p:spPr>
          <a:xfrm>
            <a:off x="7696200" y="3810000"/>
            <a:ext cx="0" cy="381000"/>
          </a:xfrm>
          <a:prstGeom prst="straightConnector1">
            <a:avLst/>
          </a:prstGeom>
          <a:solidFill>
            <a:srgbClr val="558ED5">
              <a:alpha val="69804"/>
            </a:srgbClr>
          </a:solid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28600" y="4343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6" name="Rectangle 55"/>
          <p:cNvSpPr/>
          <p:nvPr/>
        </p:nvSpPr>
        <p:spPr>
          <a:xfrm>
            <a:off x="228600" y="3124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y</a:t>
            </a:r>
          </a:p>
        </p:txBody>
      </p:sp>
      <p:sp>
        <p:nvSpPr>
          <p:cNvPr id="57" name="Rectangle 56"/>
          <p:cNvSpPr/>
          <p:nvPr/>
        </p:nvSpPr>
        <p:spPr>
          <a:xfrm>
            <a:off x="1600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58" name="Rectangle 57"/>
          <p:cNvSpPr/>
          <p:nvPr/>
        </p:nvSpPr>
        <p:spPr>
          <a:xfrm>
            <a:off x="2133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7</a:t>
            </a:r>
            <a:endParaRPr lang="en-US" sz="2200" b="1" dirty="0" smtClean="0"/>
          </a:p>
        </p:txBody>
      </p:sp>
      <p:sp>
        <p:nvSpPr>
          <p:cNvPr id="59" name="Rectangle 58"/>
          <p:cNvSpPr/>
          <p:nvPr/>
        </p:nvSpPr>
        <p:spPr>
          <a:xfrm>
            <a:off x="2667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0" name="Rectangle 59"/>
          <p:cNvSpPr/>
          <p:nvPr/>
        </p:nvSpPr>
        <p:spPr>
          <a:xfrm>
            <a:off x="3200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61" name="Rectangle 60"/>
          <p:cNvSpPr/>
          <p:nvPr/>
        </p:nvSpPr>
        <p:spPr>
          <a:xfrm>
            <a:off x="3733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2" name="Rectangle 61"/>
          <p:cNvSpPr/>
          <p:nvPr/>
        </p:nvSpPr>
        <p:spPr>
          <a:xfrm>
            <a:off x="4267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3" name="Rectangle 62"/>
          <p:cNvSpPr/>
          <p:nvPr/>
        </p:nvSpPr>
        <p:spPr>
          <a:xfrm>
            <a:off x="4800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4" name="Rectangle 63"/>
          <p:cNvSpPr/>
          <p:nvPr/>
        </p:nvSpPr>
        <p:spPr>
          <a:xfrm>
            <a:off x="53340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4</a:t>
            </a:r>
            <a:endParaRPr lang="en-US" sz="2200" b="1" dirty="0" smtClean="0"/>
          </a:p>
        </p:txBody>
      </p:sp>
      <p:sp>
        <p:nvSpPr>
          <p:cNvPr id="65" name="Rectangle 64"/>
          <p:cNvSpPr/>
          <p:nvPr/>
        </p:nvSpPr>
        <p:spPr>
          <a:xfrm>
            <a:off x="58674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66" name="Rectangle 65"/>
          <p:cNvSpPr/>
          <p:nvPr/>
        </p:nvSpPr>
        <p:spPr>
          <a:xfrm>
            <a:off x="64008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3</a:t>
            </a:r>
            <a:endParaRPr lang="en-US" sz="2200" b="1" dirty="0" smtClean="0"/>
          </a:p>
        </p:txBody>
      </p:sp>
      <p:sp>
        <p:nvSpPr>
          <p:cNvPr id="67" name="Rectangle 66"/>
          <p:cNvSpPr/>
          <p:nvPr/>
        </p:nvSpPr>
        <p:spPr>
          <a:xfrm>
            <a:off x="69342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1</a:t>
            </a:r>
            <a:endParaRPr lang="en-US" sz="2200" b="1" dirty="0" smtClean="0"/>
          </a:p>
        </p:txBody>
      </p:sp>
      <p:sp>
        <p:nvSpPr>
          <p:cNvPr id="68" name="Rectangle 67"/>
          <p:cNvSpPr/>
          <p:nvPr/>
        </p:nvSpPr>
        <p:spPr>
          <a:xfrm>
            <a:off x="7467600" y="31242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a:t>0</a:t>
            </a:r>
            <a:endParaRPr lang="en-US" sz="2200" b="1" dirty="0" smtClean="0"/>
          </a:p>
        </p:txBody>
      </p:sp>
      <p:sp>
        <p:nvSpPr>
          <p:cNvPr id="69" name="Rectangle 68"/>
          <p:cNvSpPr/>
          <p:nvPr/>
        </p:nvSpPr>
        <p:spPr>
          <a:xfrm>
            <a:off x="228600" y="22860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x</a:t>
            </a:r>
          </a:p>
        </p:txBody>
      </p:sp>
      <p:sp>
        <p:nvSpPr>
          <p:cNvPr id="70" name="Rectangle 69"/>
          <p:cNvSpPr/>
          <p:nvPr/>
        </p:nvSpPr>
        <p:spPr>
          <a:xfrm>
            <a:off x="1600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1" name="Rectangle 70"/>
          <p:cNvSpPr/>
          <p:nvPr/>
        </p:nvSpPr>
        <p:spPr>
          <a:xfrm>
            <a:off x="2133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4</a:t>
            </a:r>
          </a:p>
        </p:txBody>
      </p:sp>
      <p:sp>
        <p:nvSpPr>
          <p:cNvPr id="72" name="Rectangle 71"/>
          <p:cNvSpPr/>
          <p:nvPr/>
        </p:nvSpPr>
        <p:spPr>
          <a:xfrm>
            <a:off x="2667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73" name="Rectangle 72"/>
          <p:cNvSpPr/>
          <p:nvPr/>
        </p:nvSpPr>
        <p:spPr>
          <a:xfrm>
            <a:off x="3200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74" name="Rectangle 73"/>
          <p:cNvSpPr/>
          <p:nvPr/>
        </p:nvSpPr>
        <p:spPr>
          <a:xfrm>
            <a:off x="3733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8</a:t>
            </a:r>
          </a:p>
        </p:txBody>
      </p:sp>
      <p:sp>
        <p:nvSpPr>
          <p:cNvPr id="75" name="Rectangle 74"/>
          <p:cNvSpPr/>
          <p:nvPr/>
        </p:nvSpPr>
        <p:spPr>
          <a:xfrm>
            <a:off x="4267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3</a:t>
            </a:r>
          </a:p>
        </p:txBody>
      </p:sp>
      <p:sp>
        <p:nvSpPr>
          <p:cNvPr id="76" name="Rectangle 75"/>
          <p:cNvSpPr/>
          <p:nvPr/>
        </p:nvSpPr>
        <p:spPr>
          <a:xfrm>
            <a:off x="4800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9</a:t>
            </a:r>
          </a:p>
        </p:txBody>
      </p:sp>
      <p:sp>
        <p:nvSpPr>
          <p:cNvPr id="77" name="Rectangle 76"/>
          <p:cNvSpPr/>
          <p:nvPr/>
        </p:nvSpPr>
        <p:spPr>
          <a:xfrm>
            <a:off x="53340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8" name="Rectangle 77"/>
          <p:cNvSpPr/>
          <p:nvPr/>
        </p:nvSpPr>
        <p:spPr>
          <a:xfrm>
            <a:off x="58674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5</a:t>
            </a:r>
          </a:p>
        </p:txBody>
      </p:sp>
      <p:sp>
        <p:nvSpPr>
          <p:cNvPr id="79" name="Rectangle 78"/>
          <p:cNvSpPr/>
          <p:nvPr/>
        </p:nvSpPr>
        <p:spPr>
          <a:xfrm>
            <a:off x="64008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0" name="Rectangle 79"/>
          <p:cNvSpPr/>
          <p:nvPr/>
        </p:nvSpPr>
        <p:spPr>
          <a:xfrm>
            <a:off x="69342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2</a:t>
            </a:r>
          </a:p>
        </p:txBody>
      </p:sp>
      <p:sp>
        <p:nvSpPr>
          <p:cNvPr id="81" name="Rectangle 80"/>
          <p:cNvSpPr/>
          <p:nvPr/>
        </p:nvSpPr>
        <p:spPr>
          <a:xfrm>
            <a:off x="7467600" y="2286000"/>
            <a:ext cx="533400" cy="533400"/>
          </a:xfrm>
          <a:prstGeom prst="rect">
            <a:avLst/>
          </a:prstGeom>
          <a:solidFill>
            <a:srgbClr val="60FF2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200" b="1" dirty="0" smtClean="0"/>
              <a:t>1</a:t>
            </a:r>
          </a:p>
        </p:txBody>
      </p:sp>
      <p:sp>
        <p:nvSpPr>
          <p:cNvPr id="82" name="Rectangle 81"/>
          <p:cNvSpPr/>
          <p:nvPr/>
        </p:nvSpPr>
        <p:spPr>
          <a:xfrm>
            <a:off x="3048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b="1" dirty="0" smtClean="0">
              <a:solidFill>
                <a:schemeClr val="tx1"/>
              </a:solidFill>
            </a:endParaRPr>
          </a:p>
        </p:txBody>
      </p:sp>
      <p:sp>
        <p:nvSpPr>
          <p:cNvPr id="83" name="Rectangle 82"/>
          <p:cNvSpPr/>
          <p:nvPr/>
        </p:nvSpPr>
        <p:spPr>
          <a:xfrm>
            <a:off x="228600" y="20574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a:t>
            </a:r>
            <a:endParaRPr lang="en-US" sz="2200" b="1" dirty="0" smtClean="0">
              <a:solidFill>
                <a:schemeClr val="tx1"/>
              </a:solidFill>
            </a:endParaRPr>
          </a:p>
        </p:txBody>
      </p:sp>
      <p:sp>
        <p:nvSpPr>
          <p:cNvPr id="85" name="Rectangle 84"/>
          <p:cNvSpPr/>
          <p:nvPr/>
        </p:nvSpPr>
        <p:spPr>
          <a:xfrm>
            <a:off x="228600" y="2743200"/>
            <a:ext cx="1143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p>
        </p:txBody>
      </p:sp>
      <p:graphicFrame>
        <p:nvGraphicFramePr>
          <p:cNvPr id="87" name="Object 86"/>
          <p:cNvGraphicFramePr>
            <a:graphicFrameLocks noChangeAspect="1"/>
          </p:cNvGraphicFramePr>
          <p:nvPr>
            <p:extLst>
              <p:ext uri="{D42A27DB-BD31-4B8C-83A1-F6EECF244321}">
                <p14:modId xmlns:p14="http://schemas.microsoft.com/office/powerpoint/2010/main" val="856865928"/>
              </p:ext>
            </p:extLst>
          </p:nvPr>
        </p:nvGraphicFramePr>
        <p:xfrm>
          <a:off x="1676400" y="304800"/>
          <a:ext cx="2286000" cy="550333"/>
        </p:xfrm>
        <a:graphic>
          <a:graphicData uri="http://schemas.openxmlformats.org/presentationml/2006/ole">
            <mc:AlternateContent xmlns:mc="http://schemas.openxmlformats.org/markup-compatibility/2006">
              <mc:Choice xmlns:v="urn:schemas-microsoft-com:vml" Requires="v">
                <p:oleObj spid="_x0000_s23566" name="Equation" r:id="rId3" imgW="685800" imgH="165100" progId="Equation.3">
                  <p:embed/>
                </p:oleObj>
              </mc:Choice>
              <mc:Fallback>
                <p:oleObj name="Equation" r:id="rId3" imgW="685800" imgH="165100" progId="Equation.3">
                  <p:embed/>
                  <p:pic>
                    <p:nvPicPr>
                      <p:cNvPr id="0" name=""/>
                      <p:cNvPicPr/>
                      <p:nvPr/>
                    </p:nvPicPr>
                    <p:blipFill>
                      <a:blip r:embed="rId4"/>
                      <a:stretch>
                        <a:fillRect/>
                      </a:stretch>
                    </p:blipFill>
                    <p:spPr>
                      <a:xfrm>
                        <a:off x="1676400" y="304800"/>
                        <a:ext cx="2286000" cy="550333"/>
                      </a:xfrm>
                      <a:prstGeom prst="rect">
                        <a:avLst/>
                      </a:prstGeom>
                    </p:spPr>
                  </p:pic>
                </p:oleObj>
              </mc:Fallback>
            </mc:AlternateContent>
          </a:graphicData>
        </a:graphic>
      </p:graphicFrame>
      <p:sp>
        <p:nvSpPr>
          <p:cNvPr id="86" name="Rectangle 85"/>
          <p:cNvSpPr/>
          <p:nvPr/>
        </p:nvSpPr>
        <p:spPr>
          <a:xfrm>
            <a:off x="1600200" y="1600200"/>
            <a:ext cx="3200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304800" y="5257800"/>
            <a:ext cx="8839200" cy="1077218"/>
          </a:xfrm>
          <a:prstGeom prst="rect">
            <a:avLst/>
          </a:prstGeom>
          <a:noFill/>
        </p:spPr>
        <p:txBody>
          <a:bodyPr wrap="square" rtlCol="0">
            <a:spAutoFit/>
          </a:bodyPr>
          <a:lstStyle/>
          <a:p>
            <a:r>
              <a:rPr lang="en-US" sz="3200" dirty="0" smtClean="0">
                <a:latin typeface="Times New Roman"/>
                <a:cs typeface="Times New Roman"/>
              </a:rPr>
              <a:t>Two processors used </a:t>
            </a:r>
            <a:r>
              <a:rPr lang="en-US" sz="3200" dirty="0" smtClean="0">
                <a:latin typeface="Times New Roman"/>
                <a:cs typeface="Times New Roman"/>
                <a:sym typeface="Wingdings"/>
              </a:rPr>
              <a:t> </a:t>
            </a:r>
            <a:r>
              <a:rPr lang="en-US" sz="3200" dirty="0" smtClean="0">
                <a:latin typeface="Times New Roman"/>
                <a:cs typeface="Times New Roman"/>
              </a:rPr>
              <a:t>one for every six elements in the vector</a:t>
            </a:r>
            <a:endParaRPr lang="en-US" sz="3200" dirty="0">
              <a:latin typeface="Times New Roman"/>
              <a:cs typeface="Times New Roman"/>
            </a:endParaRPr>
          </a:p>
        </p:txBody>
      </p:sp>
      <p:sp>
        <p:nvSpPr>
          <p:cNvPr id="90" name="Rectangle 89"/>
          <p:cNvSpPr/>
          <p:nvPr/>
        </p:nvSpPr>
        <p:spPr>
          <a:xfrm>
            <a:off x="4800600" y="1600200"/>
            <a:ext cx="3200400" cy="3352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8140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SAXPY Implementation</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97</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914400"/>
            <a:ext cx="8839201" cy="3357526"/>
          </a:xfrm>
          <a:prstGeom prst="rect">
            <a:avLst/>
          </a:prstGeom>
        </p:spPr>
      </p:pic>
    </p:spTree>
    <p:extLst>
      <p:ext uri="{BB962C8B-B14F-4D97-AF65-F5344CB8AC3E}">
        <p14:creationId xmlns:p14="http://schemas.microsoft.com/office/powerpoint/2010/main" val="307476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TBB SAXPY Implementation</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98</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8823052" cy="4724400"/>
          </a:xfrm>
          <a:prstGeom prst="rect">
            <a:avLst/>
          </a:prstGeom>
        </p:spPr>
      </p:pic>
    </p:spTree>
    <p:extLst>
      <p:ext uri="{BB962C8B-B14F-4D97-AF65-F5344CB8AC3E}">
        <p14:creationId xmlns:p14="http://schemas.microsoft.com/office/powerpoint/2010/main" val="2849715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Cilk</a:t>
            </a:r>
            <a:r>
              <a:rPr lang="en-US" dirty="0" smtClean="0"/>
              <a:t> Plus SAXPY Implementation</a:t>
            </a:r>
            <a:endParaRPr lang="en-US" dirty="0"/>
          </a:p>
        </p:txBody>
      </p:sp>
      <p:sp>
        <p:nvSpPr>
          <p:cNvPr id="4" name="Footer Placeholder 3"/>
          <p:cNvSpPr>
            <a:spLocks noGrp="1"/>
          </p:cNvSpPr>
          <p:nvPr>
            <p:ph type="ftr" sz="quarter" idx="11"/>
          </p:nvPr>
        </p:nvSpPr>
        <p:spPr/>
        <p:txBody>
          <a:bodyPr/>
          <a:lstStyle/>
          <a:p>
            <a:pPr>
              <a:defRPr/>
            </a:pPr>
            <a:r>
              <a:rPr lang="en-US" smtClean="0"/>
              <a:t>CIS 410/510: Parallel Computing, University of Oregon, Spring 2014</a:t>
            </a:r>
            <a:endParaRPr lang="en-US" dirty="0"/>
          </a:p>
        </p:txBody>
      </p:sp>
      <p:sp>
        <p:nvSpPr>
          <p:cNvPr id="5" name="Slide Number Placeholder 4"/>
          <p:cNvSpPr>
            <a:spLocks noGrp="1"/>
          </p:cNvSpPr>
          <p:nvPr>
            <p:ph type="sldNum" sz="quarter" idx="12"/>
          </p:nvPr>
        </p:nvSpPr>
        <p:spPr/>
        <p:txBody>
          <a:bodyPr/>
          <a:lstStyle/>
          <a:p>
            <a:pPr>
              <a:defRPr/>
            </a:pPr>
            <a:fld id="{F2F21A90-E327-C84D-81B5-071D4C5C9FC6}" type="slidenum">
              <a:rPr lang="en-US" smtClean="0"/>
              <a:pPr>
                <a:defRPr/>
              </a:pPr>
              <a:t>99</a:t>
            </a:fld>
            <a:endParaRPr lang="en-US"/>
          </a:p>
        </p:txBody>
      </p:sp>
      <p:pic>
        <p:nvPicPr>
          <p:cNvPr id="6" name="Picture 5" descr="Structured Parallel Programming (cropped)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8890000" cy="3810000"/>
          </a:xfrm>
          <a:prstGeom prst="rect">
            <a:avLst/>
          </a:prstGeom>
        </p:spPr>
      </p:pic>
    </p:spTree>
    <p:extLst>
      <p:ext uri="{BB962C8B-B14F-4D97-AF65-F5344CB8AC3E}">
        <p14:creationId xmlns:p14="http://schemas.microsoft.com/office/powerpoint/2010/main" val="2554044576"/>
      </p:ext>
    </p:extLst>
  </p:cSld>
  <p:clrMapOvr>
    <a:masterClrMapping/>
  </p:clrMapOvr>
</p:sld>
</file>

<file path=ppt/theme/theme1.xml><?xml version="1.0" encoding="utf-8"?>
<a:theme xmlns:a="http://schemas.openxmlformats.org/drawingml/2006/main" name="New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NewTemplate.pot</Template>
  <TotalTime>15020</TotalTime>
  <Words>5491</Words>
  <Application>Microsoft Office PowerPoint</Application>
  <PresentationFormat>On-screen Show (4:3)</PresentationFormat>
  <Paragraphs>1360</Paragraphs>
  <Slides>101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NewTemplate</vt:lpstr>
      <vt:lpstr>Equation</vt:lpstr>
      <vt:lpstr>Patterns Overview &amp; Map Pattern</vt:lpstr>
      <vt:lpstr>Overview</vt:lpstr>
      <vt:lpstr>Parallel Models 101</vt:lpstr>
      <vt:lpstr>Directed Acyclic Graphs (DAG)</vt:lpstr>
      <vt:lpstr>Shared Memory Model</vt:lpstr>
      <vt:lpstr>Network Model </vt:lpstr>
      <vt:lpstr>Parallelism</vt:lpstr>
      <vt:lpstr>Why is parallel programming important?</vt:lpstr>
      <vt:lpstr>Parallel Algorithm</vt:lpstr>
      <vt:lpstr>Parallelism Views</vt:lpstr>
      <vt:lpstr>Parallelism, Correctness, and Dependence</vt:lpstr>
      <vt:lpstr>Executing Two Statements in Parallel</vt:lpstr>
      <vt:lpstr>Sequential Consistency in Parallel Execution</vt:lpstr>
      <vt:lpstr>Independent versus Dependent</vt:lpstr>
      <vt:lpstr>Examples</vt:lpstr>
      <vt:lpstr>True Dependence and Anti-Dependence</vt:lpstr>
      <vt:lpstr>Output Dependence</vt:lpstr>
      <vt:lpstr>Statement Dependency Graphs</vt:lpstr>
      <vt:lpstr>When can two statements execute in parallel?</vt:lpstr>
      <vt:lpstr>How do you compute dependence?</vt:lpstr>
      <vt:lpstr>IN / OUT Sets and Computing Dependence</vt:lpstr>
      <vt:lpstr>Loop-Level Parallelism</vt:lpstr>
      <vt:lpstr>Iteration Space</vt:lpstr>
      <vt:lpstr>Multi-Loop Parallelism</vt:lpstr>
      <vt:lpstr>Loops with Dependencies</vt:lpstr>
      <vt:lpstr>Another Loop Example</vt:lpstr>
      <vt:lpstr>Loop Dependencies</vt:lpstr>
      <vt:lpstr>Loop Dependence Example</vt:lpstr>
      <vt:lpstr>Dependences Between Iterations </vt:lpstr>
      <vt:lpstr>Another Loop Dependence Example</vt:lpstr>
      <vt:lpstr>Still Another Loop Dependence Example</vt:lpstr>
      <vt:lpstr>Key Ideas for Dependency Analysis</vt:lpstr>
      <vt:lpstr>Dependencies and Synchronization</vt:lpstr>
      <vt:lpstr>Parallel Patterns</vt:lpstr>
      <vt:lpstr>Parallel Patterns</vt:lpstr>
      <vt:lpstr>Nesting Pattern</vt:lpstr>
      <vt:lpstr>Nesting Pattern</vt:lpstr>
      <vt:lpstr>Serial Control Patterns</vt:lpstr>
      <vt:lpstr>Serial Control Patterns: Sequence</vt:lpstr>
      <vt:lpstr>Serial Control Patterns: Selection</vt:lpstr>
      <vt:lpstr>Serial Control Patterns: Iteration</vt:lpstr>
      <vt:lpstr>Serial Control Patterns: Recursion</vt:lpstr>
      <vt:lpstr>Parallel Control Patterns</vt:lpstr>
      <vt:lpstr>Parallel Control Patterns: Fork-Join</vt:lpstr>
      <vt:lpstr>Parallel Control Patterns: Map</vt:lpstr>
      <vt:lpstr>Parallel Control Patterns: Stencil</vt:lpstr>
      <vt:lpstr>Parallel Control Patterns: Reduction</vt:lpstr>
      <vt:lpstr>Parallel Control Patterns: Reduction</vt:lpstr>
      <vt:lpstr>Parallel Control Patterns: Scan</vt:lpstr>
      <vt:lpstr>Parallel Control Patterns: Scan</vt:lpstr>
      <vt:lpstr>Parallel Control Patterns: Recurrence</vt:lpstr>
      <vt:lpstr>Serial Data Management Patterns</vt:lpstr>
      <vt:lpstr>Serial Data Management Patterns: random read and write</vt:lpstr>
      <vt:lpstr>Serial Data Management Patterns: Stack Allocation</vt:lpstr>
      <vt:lpstr>Serial Data Management Patterns: Heap Allocation</vt:lpstr>
      <vt:lpstr>Serial Data Management Patterns: Objects</vt:lpstr>
      <vt:lpstr>Parallel Data Management Patterns</vt:lpstr>
      <vt:lpstr>Parallel Data Management Patterns: Pack</vt:lpstr>
      <vt:lpstr>Parallel Data Management Patterns: Pipeline</vt:lpstr>
      <vt:lpstr>Parallel Data Management Patterns: Geometric Decomposition</vt:lpstr>
      <vt:lpstr>Parallel Data Management Patterns: Gather</vt:lpstr>
      <vt:lpstr>Parallel Data Management Patterns: Scatter</vt:lpstr>
      <vt:lpstr>Other Parallel Patterns</vt:lpstr>
      <vt:lpstr>Other Parallel Patterns</vt:lpstr>
      <vt:lpstr>Programming Model Support for Patterns</vt:lpstr>
      <vt:lpstr>Programming Model Support for Patterns</vt:lpstr>
      <vt:lpstr>Programming Model Support for Patterns</vt:lpstr>
      <vt:lpstr>Map Pattern</vt:lpstr>
      <vt:lpstr>Map Pattern - Overview</vt:lpstr>
      <vt:lpstr>Map</vt:lpstr>
      <vt:lpstr>Example Maps</vt:lpstr>
      <vt:lpstr>Key Idea</vt:lpstr>
      <vt:lpstr>Sequential Map</vt:lpstr>
      <vt:lpstr>Parallel Map</vt:lpstr>
      <vt:lpstr>Comparing Maps</vt:lpstr>
      <vt:lpstr>Comparing Maps</vt:lpstr>
      <vt:lpstr>Independence</vt:lpstr>
      <vt:lpstr>Implementation and API</vt:lpstr>
      <vt:lpstr>Unary Maps</vt:lpstr>
      <vt:lpstr>Map with 1 Input, 1 Output</vt:lpstr>
      <vt:lpstr>N-ary Maps</vt:lpstr>
      <vt:lpstr>Map with 2 Inputs, 1 Output</vt:lpstr>
      <vt:lpstr>Map Pattern - Overview</vt:lpstr>
      <vt:lpstr>Sequences of Maps</vt:lpstr>
      <vt:lpstr>Code Fusion</vt:lpstr>
      <vt:lpstr>Cache Fusion</vt:lpstr>
      <vt:lpstr>Related Patterns to Map</vt:lpstr>
      <vt:lpstr>Stencil</vt:lpstr>
      <vt:lpstr>Workpile</vt:lpstr>
      <vt:lpstr>Divide-and-Conquer</vt:lpstr>
      <vt:lpstr>Map Pattern - Overview</vt:lpstr>
      <vt:lpstr>Problem Description</vt:lpstr>
      <vt:lpstr>Visual:  </vt:lpstr>
      <vt:lpstr>Visual:  </vt:lpstr>
      <vt:lpstr>Visual:  </vt:lpstr>
      <vt:lpstr>Visual:  </vt:lpstr>
      <vt:lpstr>Serial SAXPY Implementation</vt:lpstr>
      <vt:lpstr>TBB SAXPY Implementation</vt:lpstr>
      <vt:lpstr>Cilk Plus SAXPY Implementation</vt:lpstr>
      <vt:lpstr>OpenMP SAXPY Implentation</vt:lpstr>
      <vt:lpstr>OpenMP SAXPY Performance</vt:lpstr>
    </vt:vector>
  </TitlesOfParts>
  <Company>ParaTools,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Huck</dc:creator>
  <cp:lastModifiedBy>Brandon</cp:lastModifiedBy>
  <cp:revision>358</cp:revision>
  <dcterms:created xsi:type="dcterms:W3CDTF">2013-11-24T21:03:34Z</dcterms:created>
  <dcterms:modified xsi:type="dcterms:W3CDTF">2014-04-15T10:16:04Z</dcterms:modified>
</cp:coreProperties>
</file>